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9"/>
  </p:notesMasterIdLst>
  <p:sldIdLst>
    <p:sldId id="270" r:id="rId2"/>
    <p:sldId id="271" r:id="rId3"/>
    <p:sldId id="306" r:id="rId4"/>
    <p:sldId id="272" r:id="rId5"/>
    <p:sldId id="280" r:id="rId6"/>
    <p:sldId id="281" r:id="rId7"/>
    <p:sldId id="284" r:id="rId8"/>
    <p:sldId id="285" r:id="rId9"/>
    <p:sldId id="290" r:id="rId10"/>
    <p:sldId id="288" r:id="rId11"/>
    <p:sldId id="287" r:id="rId12"/>
    <p:sldId id="289" r:id="rId13"/>
    <p:sldId id="291" r:id="rId14"/>
    <p:sldId id="292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25" r:id="rId25"/>
    <p:sldId id="326" r:id="rId26"/>
    <p:sldId id="327" r:id="rId27"/>
    <p:sldId id="276" r:id="rId28"/>
    <p:sldId id="303" r:id="rId29"/>
    <p:sldId id="304" r:id="rId30"/>
    <p:sldId id="305" r:id="rId31"/>
    <p:sldId id="307" r:id="rId32"/>
    <p:sldId id="308" r:id="rId33"/>
    <p:sldId id="311" r:id="rId34"/>
    <p:sldId id="310" r:id="rId35"/>
    <p:sldId id="312" r:id="rId36"/>
    <p:sldId id="313" r:id="rId37"/>
    <p:sldId id="314" r:id="rId38"/>
    <p:sldId id="315" r:id="rId39"/>
    <p:sldId id="316" r:id="rId40"/>
    <p:sldId id="317" r:id="rId41"/>
    <p:sldId id="319" r:id="rId42"/>
    <p:sldId id="318" r:id="rId43"/>
    <p:sldId id="320" r:id="rId44"/>
    <p:sldId id="322" r:id="rId45"/>
    <p:sldId id="321" r:id="rId46"/>
    <p:sldId id="328" r:id="rId47"/>
    <p:sldId id="364" r:id="rId48"/>
    <p:sldId id="361" r:id="rId49"/>
    <p:sldId id="362" r:id="rId50"/>
    <p:sldId id="363" r:id="rId51"/>
    <p:sldId id="365" r:id="rId52"/>
    <p:sldId id="323" r:id="rId53"/>
    <p:sldId id="324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4" r:id="rId67"/>
    <p:sldId id="341" r:id="rId68"/>
    <p:sldId id="342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8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373" r:id="rId89"/>
    <p:sldId id="356" r:id="rId90"/>
    <p:sldId id="359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5" r:id="rId102"/>
    <p:sldId id="384" r:id="rId103"/>
    <p:sldId id="386" r:id="rId104"/>
    <p:sldId id="387" r:id="rId105"/>
    <p:sldId id="357" r:id="rId106"/>
    <p:sldId id="360" r:id="rId107"/>
    <p:sldId id="388" r:id="rId108"/>
    <p:sldId id="389" r:id="rId109"/>
    <p:sldId id="390" r:id="rId110"/>
    <p:sldId id="391" r:id="rId111"/>
    <p:sldId id="392" r:id="rId112"/>
    <p:sldId id="395" r:id="rId113"/>
    <p:sldId id="397" r:id="rId114"/>
    <p:sldId id="398" r:id="rId115"/>
    <p:sldId id="399" r:id="rId116"/>
    <p:sldId id="400" r:id="rId117"/>
    <p:sldId id="401" r:id="rId118"/>
    <p:sldId id="402" r:id="rId119"/>
    <p:sldId id="403" r:id="rId120"/>
    <p:sldId id="405" r:id="rId121"/>
    <p:sldId id="404" r:id="rId122"/>
    <p:sldId id="393" r:id="rId123"/>
    <p:sldId id="394" r:id="rId124"/>
    <p:sldId id="409" r:id="rId125"/>
    <p:sldId id="408" r:id="rId126"/>
    <p:sldId id="410" r:id="rId127"/>
    <p:sldId id="411" r:id="rId128"/>
    <p:sldId id="412" r:id="rId129"/>
    <p:sldId id="413" r:id="rId130"/>
    <p:sldId id="417" r:id="rId131"/>
    <p:sldId id="420" r:id="rId132"/>
    <p:sldId id="421" r:id="rId133"/>
    <p:sldId id="414" r:id="rId134"/>
    <p:sldId id="423" r:id="rId135"/>
    <p:sldId id="422" r:id="rId136"/>
    <p:sldId id="415" r:id="rId137"/>
    <p:sldId id="416" r:id="rId138"/>
    <p:sldId id="424" r:id="rId139"/>
    <p:sldId id="425" r:id="rId140"/>
    <p:sldId id="426" r:id="rId141"/>
    <p:sldId id="427" r:id="rId142"/>
    <p:sldId id="428" r:id="rId143"/>
    <p:sldId id="429" r:id="rId144"/>
    <p:sldId id="430" r:id="rId145"/>
    <p:sldId id="431" r:id="rId146"/>
    <p:sldId id="432" r:id="rId147"/>
    <p:sldId id="433" r:id="rId148"/>
    <p:sldId id="406" r:id="rId149"/>
    <p:sldId id="407" r:id="rId150"/>
    <p:sldId id="434" r:id="rId151"/>
    <p:sldId id="437" r:id="rId152"/>
    <p:sldId id="438" r:id="rId153"/>
    <p:sldId id="439" r:id="rId154"/>
    <p:sldId id="440" r:id="rId155"/>
    <p:sldId id="441" r:id="rId156"/>
    <p:sldId id="442" r:id="rId157"/>
    <p:sldId id="443" r:id="rId158"/>
    <p:sldId id="444" r:id="rId159"/>
    <p:sldId id="445" r:id="rId160"/>
    <p:sldId id="446" r:id="rId161"/>
    <p:sldId id="447" r:id="rId162"/>
    <p:sldId id="448" r:id="rId163"/>
    <p:sldId id="449" r:id="rId164"/>
    <p:sldId id="450" r:id="rId165"/>
    <p:sldId id="435" r:id="rId166"/>
    <p:sldId id="436" r:id="rId167"/>
    <p:sldId id="451" r:id="rId168"/>
    <p:sldId id="452" r:id="rId169"/>
    <p:sldId id="454" r:id="rId170"/>
    <p:sldId id="455" r:id="rId171"/>
    <p:sldId id="456" r:id="rId172"/>
    <p:sldId id="457" r:id="rId173"/>
    <p:sldId id="458" r:id="rId174"/>
    <p:sldId id="459" r:id="rId175"/>
    <p:sldId id="460" r:id="rId176"/>
    <p:sldId id="453" r:id="rId177"/>
    <p:sldId id="269" r:id="rId1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6C89A6-B0F8-4834-93B8-534384DDE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9976" r="23040" b="39749"/>
          <a:stretch/>
        </p:blipFill>
        <p:spPr>
          <a:xfrm>
            <a:off x="11274187" y="6483308"/>
            <a:ext cx="807673" cy="29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8769B-5FEA-4C23-AD7C-C9625316FDB1}"/>
              </a:ext>
            </a:extLst>
          </p:cNvPr>
          <p:cNvSpPr txBox="1"/>
          <p:nvPr userDrawn="1"/>
        </p:nvSpPr>
        <p:spPr>
          <a:xfrm>
            <a:off x="10042064" y="6524462"/>
            <a:ext cx="1477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개발자 채용 플랫폼</a:t>
            </a:r>
          </a:p>
        </p:txBody>
      </p:sp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udwktlrwk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0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3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BD092D-18B5-46B9-9BDA-07D748D7A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88739"/>
              </p:ext>
            </p:extLst>
          </p:nvPr>
        </p:nvGraphicFramePr>
        <p:xfrm>
          <a:off x="6863024" y="3876938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윤명식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1998. 09. 21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/>
                        </a:rPr>
                        <a:t>audwktlrwk@naver.com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010-2206-5871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서울시 강북구 미아동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DX</a:t>
            </a:r>
            <a:r>
              <a:rPr lang="ko-KR" altLang="en-US" b="1" dirty="0"/>
              <a:t>컨설턴트</a:t>
            </a:r>
            <a:r>
              <a:rPr lang="en-US" altLang="ko-KR" b="1" dirty="0"/>
              <a:t>_</a:t>
            </a:r>
            <a:r>
              <a:rPr lang="ko-KR" altLang="en-US" b="1" dirty="0"/>
              <a:t>윤명식</a:t>
            </a:r>
            <a:r>
              <a:rPr lang="en-US" altLang="ko-KR" b="1" dirty="0"/>
              <a:t>_</a:t>
            </a:r>
            <a:r>
              <a:rPr lang="ko-KR" altLang="en-US" b="1" dirty="0"/>
              <a:t>데이터 다루기</a:t>
            </a:r>
            <a:r>
              <a:rPr lang="en-US" altLang="ko-KR" b="1" dirty="0"/>
              <a:t>_</a:t>
            </a:r>
            <a:r>
              <a:rPr lang="ko-KR" altLang="en-US" b="1" dirty="0"/>
              <a:t>포트폴리오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print() </a:t>
            </a:r>
            <a:r>
              <a:rPr lang="ko-KR" altLang="en-US" sz="1400" b="1" dirty="0"/>
              <a:t>함수</a:t>
            </a:r>
          </a:p>
          <a:p>
            <a:r>
              <a:rPr lang="ko-KR" altLang="en-US" dirty="0"/>
              <a:t>어떤 처리를 위해 미리 작성되어 </a:t>
            </a:r>
            <a:r>
              <a:rPr lang="ko-KR" altLang="en-US" dirty="0" err="1"/>
              <a:t>모듈화된</a:t>
            </a:r>
            <a:r>
              <a:rPr lang="ko-KR" altLang="en-US" dirty="0"/>
              <a:t> 코드를 </a:t>
            </a:r>
            <a:r>
              <a:rPr lang="ko-KR" altLang="en-US" b="1" dirty="0"/>
              <a:t>함수</a:t>
            </a:r>
            <a:r>
              <a:rPr lang="en-US" altLang="ko-KR" b="1" dirty="0"/>
              <a:t>(Function)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사용하는 함수가 </a:t>
            </a:r>
            <a:r>
              <a:rPr lang="en-US" altLang="ko-KR" b="1" dirty="0"/>
              <a:t>print() </a:t>
            </a:r>
            <a:r>
              <a:rPr lang="ko-KR" altLang="en-US" b="1" dirty="0"/>
              <a:t>함수</a:t>
            </a:r>
            <a:r>
              <a:rPr lang="ko-KR" altLang="en-US" dirty="0"/>
              <a:t>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값</a:t>
            </a:r>
            <a:r>
              <a:rPr lang="en-US" altLang="ko-KR" dirty="0"/>
              <a:t>, </a:t>
            </a:r>
            <a:r>
              <a:rPr lang="ko-KR" altLang="en-US" dirty="0"/>
              <a:t>변수의 값</a:t>
            </a:r>
            <a:r>
              <a:rPr lang="en-US" altLang="ko-KR" dirty="0"/>
              <a:t>, </a:t>
            </a:r>
            <a:r>
              <a:rPr lang="ko-KR" altLang="en-US" dirty="0"/>
              <a:t>연산 결과 등을 확인하기 위해 </a:t>
            </a:r>
            <a:r>
              <a:rPr lang="en-US" altLang="ko-KR" dirty="0"/>
              <a:t>print() </a:t>
            </a:r>
            <a:r>
              <a:rPr lang="ko-KR" altLang="en-US" dirty="0"/>
              <a:t>함수를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코드의 실행 결과를 비교해 보면 </a:t>
            </a:r>
            <a:r>
              <a:rPr lang="en-US" altLang="ko-KR" dirty="0"/>
              <a:t>print() </a:t>
            </a:r>
            <a:r>
              <a:rPr lang="ko-KR" altLang="en-US" dirty="0"/>
              <a:t>함수의 필요성을 알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D5443-EDA5-4884-AABC-4358A6C3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5594176" cy="3306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09C840-3187-434C-B6FE-ED19728F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868" y="2455333"/>
            <a:ext cx="5454295" cy="40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15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ko-KR" altLang="en-US" sz="1300" b="1" dirty="0"/>
              <a:t>집합 활용 </a:t>
            </a:r>
            <a:r>
              <a:rPr lang="en-US" altLang="ko-KR" sz="1300" b="1" dirty="0"/>
              <a:t>#2</a:t>
            </a:r>
          </a:p>
          <a:p>
            <a:r>
              <a:rPr lang="ko-KR" altLang="en-US" dirty="0"/>
              <a:t>위 집합 연산 기능을 다양하게 활용할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중복 확인</a:t>
            </a:r>
            <a:endParaRPr lang="ko-KR" altLang="en-US" sz="1200" dirty="0"/>
          </a:p>
          <a:p>
            <a:r>
              <a:rPr lang="ko-KR" altLang="en-US" dirty="0"/>
              <a:t>우선 </a:t>
            </a:r>
            <a:r>
              <a:rPr lang="ko-KR" altLang="en-US" b="1" dirty="0"/>
              <a:t>교집합</a:t>
            </a:r>
            <a:r>
              <a:rPr lang="ko-KR" altLang="en-US" dirty="0"/>
              <a:t>을 활용해 두 리스트 사이의 중복된 요소를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 중복 없이 합치기</a:t>
            </a:r>
            <a:endParaRPr lang="ko-KR" altLang="en-US" sz="1200" dirty="0"/>
          </a:p>
          <a:p>
            <a:r>
              <a:rPr lang="ko-KR" altLang="en-US" b="1" dirty="0"/>
              <a:t>합집합</a:t>
            </a:r>
            <a:r>
              <a:rPr lang="ko-KR" altLang="en-US" dirty="0"/>
              <a:t> 기능을 활용해 두 리스트의 중복된 요소를 제거하면서 합칠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64E4F3-CABA-49CF-A259-E42486896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1642533"/>
            <a:ext cx="8017405" cy="20309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5903CA-267A-4FBD-A574-C575072B3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011147"/>
            <a:ext cx="8017405" cy="20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153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 연습문제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A731F-5C20-429C-9F91-92D5FB17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3" y="1113572"/>
            <a:ext cx="11655290" cy="52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137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ko-KR" altLang="en-US" sz="1300" b="1" dirty="0"/>
              <a:t>집합 관련 메서드</a:t>
            </a:r>
          </a:p>
          <a:p>
            <a:r>
              <a:rPr lang="ko-KR" altLang="en-US" dirty="0"/>
              <a:t>집합 관련 메서드 몇 가지를 정리합니다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요소 하나 추가</a:t>
            </a:r>
            <a:endParaRPr lang="ko-KR" altLang="en-US" sz="1200" dirty="0"/>
          </a:p>
          <a:p>
            <a:r>
              <a:rPr lang="ko-KR" altLang="en-US" dirty="0"/>
              <a:t>요소 하나를 추가할 때는 </a:t>
            </a:r>
            <a:r>
              <a:rPr lang="en-US" altLang="ko-KR" b="1" dirty="0"/>
              <a:t>add()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리스트는 </a:t>
            </a:r>
            <a:r>
              <a:rPr lang="en-US" altLang="ko-KR" dirty="0"/>
              <a:t>add()</a:t>
            </a:r>
            <a:r>
              <a:rPr lang="ko-KR" altLang="en-US" dirty="0"/>
              <a:t>가 아닌 </a:t>
            </a:r>
            <a:r>
              <a:rPr lang="en-US" altLang="ko-KR" dirty="0"/>
              <a:t>append() </a:t>
            </a:r>
            <a:r>
              <a:rPr lang="ko-KR" altLang="en-US" dirty="0"/>
              <a:t>메서드였음을 기억하기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요소 추가</a:t>
            </a:r>
            <a:endParaRPr lang="ko-KR" altLang="en-US" sz="1200" dirty="0"/>
          </a:p>
          <a:p>
            <a:r>
              <a:rPr lang="ko-KR" altLang="en-US" dirty="0"/>
              <a:t>여러 요소를 추가할 때는 </a:t>
            </a:r>
            <a:r>
              <a:rPr lang="en-US" altLang="ko-KR" b="1" dirty="0"/>
              <a:t>update()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update() </a:t>
            </a:r>
            <a:r>
              <a:rPr lang="ko-KR" altLang="en-US" dirty="0"/>
              <a:t>메서드가 변경이 아닌 추가임을 기억하기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요소를 추가하는 것이 집합을 변경하는 것이라 여기면 될 듯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EDA190-41C4-476C-AEB1-1C6DC65D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091267"/>
            <a:ext cx="8017405" cy="1778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1A5541-00EB-4777-AE4F-4AE76BA82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259369"/>
            <a:ext cx="8017405" cy="1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97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sz="1300" b="1" dirty="0"/>
              <a:t>3) </a:t>
            </a:r>
            <a:r>
              <a:rPr lang="ko-KR" altLang="en-US" sz="1300" b="1" dirty="0"/>
              <a:t>무작위 한 요소 삭제</a:t>
            </a:r>
            <a:endParaRPr lang="ko-KR" altLang="en-US" sz="1300" dirty="0"/>
          </a:p>
          <a:p>
            <a:r>
              <a:rPr lang="ko-KR" altLang="en-US" dirty="0"/>
              <a:t>무작위로 요소 하나를 삭제할 때는 </a:t>
            </a:r>
            <a:r>
              <a:rPr lang="en-US" altLang="ko-KR" b="1" dirty="0"/>
              <a:t>pop()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pop() </a:t>
            </a:r>
            <a:r>
              <a:rPr lang="ko-KR" altLang="en-US" dirty="0"/>
              <a:t>메서드는 삭제되는 요소를 반환하면서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300" b="1" dirty="0"/>
              <a:t>4) </a:t>
            </a:r>
            <a:r>
              <a:rPr lang="ko-KR" altLang="en-US" sz="1300" b="1" dirty="0"/>
              <a:t>요소 삭제</a:t>
            </a:r>
            <a:r>
              <a:rPr lang="en-US" altLang="ko-KR" sz="1300" b="1" dirty="0"/>
              <a:t>(</a:t>
            </a:r>
            <a:r>
              <a:rPr lang="ko-KR" altLang="en-US" sz="1300" b="1" dirty="0"/>
              <a:t>없으면 오류</a:t>
            </a:r>
            <a:r>
              <a:rPr lang="en-US" altLang="ko-KR" sz="1300" b="1" dirty="0"/>
              <a:t>)</a:t>
            </a:r>
            <a:endParaRPr lang="ko-KR" altLang="en-US" sz="1300" dirty="0"/>
          </a:p>
          <a:p>
            <a:r>
              <a:rPr lang="ko-KR" altLang="en-US" dirty="0"/>
              <a:t>요소를 지정해서 삭제할 때는 </a:t>
            </a:r>
            <a:r>
              <a:rPr lang="en-US" altLang="ko-KR" b="1" dirty="0"/>
              <a:t>remove()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삭제하려는 요소가 없으면 오류가 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discard() </a:t>
            </a:r>
            <a:r>
              <a:rPr lang="ko-KR" altLang="en-US" dirty="0"/>
              <a:t>메서드와 비교하기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28ECC1-158E-4F8F-8225-293B9FBD1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711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1B1C2A-D36A-4360-8C36-2E227FB88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282855"/>
            <a:ext cx="8017405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741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요소 삭제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없으면 무시</a:t>
            </a:r>
            <a:r>
              <a:rPr lang="en-US" altLang="ko-KR" sz="1200" b="1" dirty="0"/>
              <a:t>)</a:t>
            </a:r>
            <a:endParaRPr lang="ko-KR" altLang="en-US" sz="1200" dirty="0"/>
          </a:p>
          <a:p>
            <a:r>
              <a:rPr lang="ko-KR" altLang="en-US" dirty="0"/>
              <a:t>요소를 지정해서 하나 삭제할 때는 </a:t>
            </a:r>
            <a:r>
              <a:rPr lang="en-US" altLang="ko-KR" b="1" dirty="0"/>
              <a:t>discard()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remove() </a:t>
            </a:r>
            <a:r>
              <a:rPr lang="ko-KR" altLang="en-US" dirty="0"/>
              <a:t>메서드와는 달리 삭제하려는 요소가 없어도 오류가 나지 않습니다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6) </a:t>
            </a:r>
            <a:r>
              <a:rPr lang="ko-KR" altLang="en-US" sz="1200" b="1" dirty="0"/>
              <a:t>모든 원소 삭제</a:t>
            </a:r>
            <a:endParaRPr lang="ko-KR" altLang="en-US" sz="1200" dirty="0"/>
          </a:p>
          <a:p>
            <a:r>
              <a:rPr lang="ko-KR" altLang="en-US" dirty="0"/>
              <a:t>모든 요소를 삭제할 때는 </a:t>
            </a:r>
            <a:r>
              <a:rPr lang="en-US" altLang="ko-KR" b="1" dirty="0"/>
              <a:t>clear()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8A9440-32D4-4803-87EC-0A9ECAFE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8886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A6CF03-9648-4CE1-8525-D4501D4E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91829"/>
            <a:ext cx="8017405" cy="18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849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26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집합과 마찬가지로 </a:t>
            </a:r>
            <a:r>
              <a:rPr lang="ko-KR" altLang="en-US" b="1" dirty="0"/>
              <a:t>중괄호</a:t>
            </a:r>
            <a:r>
              <a:rPr lang="en-US" altLang="ko-KR" b="1" dirty="0"/>
              <a:t>({ })</a:t>
            </a:r>
            <a:r>
              <a:rPr lang="ko-KR" altLang="en-US" dirty="0"/>
              <a:t> 를 사용해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{Key1: Value1, Key2: Value2, Key3: Value3}</a:t>
            </a:r>
            <a:r>
              <a:rPr lang="ko-KR" altLang="en-US" dirty="0"/>
              <a:t>의 형태를 가지므로 집합과 구분됩니다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순서의 의미가 없으며</a:t>
            </a:r>
            <a:r>
              <a:rPr lang="en-US" altLang="ko-KR" dirty="0"/>
              <a:t>, </a:t>
            </a:r>
            <a:r>
              <a:rPr lang="ko-KR" altLang="en-US" b="1" dirty="0"/>
              <a:t>키</a:t>
            </a:r>
            <a:r>
              <a:rPr lang="en-US" altLang="ko-KR" b="1" dirty="0"/>
              <a:t>(Key)</a:t>
            </a:r>
            <a:r>
              <a:rPr lang="ko-KR" altLang="en-US" b="1" dirty="0"/>
              <a:t>를 사용해 값</a:t>
            </a:r>
            <a:r>
              <a:rPr lang="en-US" altLang="ko-KR" b="1" dirty="0"/>
              <a:t>(Value)</a:t>
            </a:r>
            <a:r>
              <a:rPr lang="ko-KR" altLang="en-US" b="1" dirty="0"/>
              <a:t>을 확인합니다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리스트와 더불어 많이 사용되는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직접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일정한 정보를 갖는 </a:t>
            </a:r>
            <a:r>
              <a:rPr lang="ko-KR" altLang="en-US" sz="1200" b="1" dirty="0" err="1"/>
              <a:t>딕셔너리</a:t>
            </a: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BD9281-4981-40D8-9B98-7E385EA4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131921"/>
            <a:ext cx="8017405" cy="35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35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다양한 정보를 갖는 </a:t>
            </a:r>
            <a:r>
              <a:rPr lang="ko-KR" altLang="en-US" sz="1200" b="1" dirty="0" err="1"/>
              <a:t>딕셔너리</a:t>
            </a:r>
            <a:endParaRPr lang="ko-KR" altLang="en-US" sz="1200" dirty="0"/>
          </a:p>
          <a:p>
            <a:r>
              <a:rPr lang="ko-KR" altLang="en-US" dirty="0"/>
              <a:t>리스트나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로 가질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숫자가 </a:t>
            </a:r>
            <a:r>
              <a:rPr lang="en-US" altLang="ko-KR" sz="1200" b="1" dirty="0"/>
              <a:t>Key</a:t>
            </a:r>
            <a:r>
              <a:rPr lang="ko-KR" altLang="en-US" sz="1200" b="1" dirty="0"/>
              <a:t>인 경우</a:t>
            </a:r>
            <a:endParaRPr lang="ko-KR" altLang="en-US" sz="1200" dirty="0"/>
          </a:p>
          <a:p>
            <a:r>
              <a:rPr lang="ko-KR" altLang="en-US" dirty="0"/>
              <a:t>당연히 숫자도 </a:t>
            </a:r>
            <a:r>
              <a:rPr lang="en-US" altLang="ko-KR" dirty="0"/>
              <a:t>Key</a:t>
            </a:r>
            <a:r>
              <a:rPr lang="ko-KR" altLang="en-US" dirty="0"/>
              <a:t>가 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A11585-DB25-40EA-85C4-1A09FC41C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778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F8F173-12BB-40E9-838D-F49E7E81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79670"/>
            <a:ext cx="8017404" cy="13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86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같은 </a:t>
            </a:r>
            <a:r>
              <a:rPr lang="en-US" altLang="ko-KR" sz="1200" b="1" dirty="0"/>
              <a:t>Key </a:t>
            </a:r>
            <a:r>
              <a:rPr lang="ko-KR" altLang="en-US" sz="1200" b="1" dirty="0"/>
              <a:t>무시</a:t>
            </a:r>
            <a:endParaRPr lang="ko-KR" altLang="en-US" sz="1200" dirty="0"/>
          </a:p>
          <a:p>
            <a:r>
              <a:rPr lang="ko-KR" altLang="en-US" dirty="0"/>
              <a:t>만일 </a:t>
            </a:r>
            <a:r>
              <a:rPr lang="en-US" altLang="ko-KR" dirty="0"/>
              <a:t>Key</a:t>
            </a:r>
            <a:r>
              <a:rPr lang="ko-KR" altLang="en-US" dirty="0"/>
              <a:t>가 같은 요소가 있으면 하나만 남기고 나머지는 무시됩니다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[</a:t>
            </a:r>
            <a:r>
              <a:rPr lang="ko-KR" altLang="en-US" sz="1200" b="1" dirty="0"/>
              <a:t>참고</a:t>
            </a:r>
            <a:r>
              <a:rPr lang="en-US" altLang="ko-KR" sz="1200" b="1" dirty="0"/>
              <a:t>] Key</a:t>
            </a:r>
            <a:r>
              <a:rPr lang="ko-KR" altLang="en-US" sz="1200" b="1" dirty="0"/>
              <a:t>가 될 수 없는 리스트</a:t>
            </a:r>
            <a:endParaRPr lang="ko-KR" altLang="en-US" sz="1200" dirty="0"/>
          </a:p>
          <a:p>
            <a:r>
              <a:rPr lang="ko-KR" altLang="en-US" dirty="0"/>
              <a:t>당연히 </a:t>
            </a:r>
            <a:r>
              <a:rPr lang="en-US" altLang="ko-KR" dirty="0"/>
              <a:t>Key</a:t>
            </a:r>
            <a:r>
              <a:rPr lang="ko-KR" altLang="en-US" dirty="0"/>
              <a:t>는 변경되면 안됩니다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변경 불가능한 </a:t>
            </a:r>
            <a:r>
              <a:rPr lang="ko-KR" altLang="en-US" dirty="0" err="1"/>
              <a:t>자료형이지만</a:t>
            </a:r>
            <a:r>
              <a:rPr lang="en-US" altLang="ko-KR" dirty="0"/>
              <a:t>, </a:t>
            </a:r>
            <a:r>
              <a:rPr lang="ko-KR" altLang="en-US" b="1" dirty="0"/>
              <a:t>리스트는 변경 가능</a:t>
            </a:r>
            <a:r>
              <a:rPr lang="ko-KR" altLang="en-US" dirty="0"/>
              <a:t>한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리스트는 </a:t>
            </a:r>
            <a:r>
              <a:rPr lang="ko-KR" altLang="en-US" dirty="0" err="1"/>
              <a:t>딕셔너리의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가 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D9A70B-4ECE-4CAA-8CCE-4CCB52CC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15917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4C1028-BBD1-4217-A4A8-492BAE23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143249"/>
            <a:ext cx="80391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816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딕셔너리로</a:t>
            </a:r>
            <a:r>
              <a:rPr lang="ko-KR" altLang="en-US" sz="1300" b="1" dirty="0"/>
              <a:t> 자료형 변환</a:t>
            </a:r>
          </a:p>
          <a:p>
            <a:r>
              <a:rPr lang="en-US" altLang="ko-KR" b="1" dirty="0" err="1"/>
              <a:t>dict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사용해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형태를 가질 수 있는 자료형을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리스트로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→ </a:t>
            </a:r>
            <a:r>
              <a:rPr lang="ko-KR" altLang="en-US" sz="1200" b="1" dirty="0" err="1"/>
              <a:t>딕셔너리</a:t>
            </a:r>
            <a:r>
              <a:rPr lang="ko-KR" altLang="en-US" sz="1200" b="1" dirty="0"/>
              <a:t> 변환</a:t>
            </a:r>
            <a:endParaRPr lang="ko-KR" altLang="en-US" sz="1200" dirty="0"/>
          </a:p>
          <a:p>
            <a:r>
              <a:rPr lang="en-US" altLang="ko-KR" dirty="0"/>
              <a:t>[Key, Value] </a:t>
            </a:r>
            <a:r>
              <a:rPr lang="ko-KR" altLang="en-US" dirty="0"/>
              <a:t>형태의 요소를 갖는 리스트를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→ </a:t>
            </a:r>
            <a:r>
              <a:rPr lang="ko-KR" altLang="en-US" sz="1200" b="1" dirty="0" err="1"/>
              <a:t>딕셔너리</a:t>
            </a:r>
            <a:r>
              <a:rPr lang="ko-KR" altLang="en-US" sz="1200" b="1" dirty="0"/>
              <a:t> 변환</a:t>
            </a:r>
            <a:endParaRPr lang="ko-KR" altLang="en-US" sz="1200" dirty="0"/>
          </a:p>
          <a:p>
            <a:r>
              <a:rPr lang="ko-KR" altLang="en-US" dirty="0"/>
              <a:t>당연히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ED43F7-719F-40ED-9C92-0EC4F131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391196"/>
            <a:ext cx="8017405" cy="17215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7932F-8E6F-4A0D-96D8-2F77E7F30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332007"/>
            <a:ext cx="8017405" cy="17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FFCBB5-4EC4-4ABF-ABED-3F837DDD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6" y="1113572"/>
            <a:ext cx="7251346" cy="3457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AB059-27AD-4E54-A69D-255788AF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49" y="2014004"/>
            <a:ext cx="7251345" cy="36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580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ko-KR" altLang="en-US" sz="1400" b="1" dirty="0"/>
              <a:t> 조회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요소 순서가 없으므로 인덱싱과 </a:t>
            </a:r>
            <a:r>
              <a:rPr lang="ko-KR" altLang="en-US" dirty="0" err="1"/>
              <a:t>슬라이싱을</a:t>
            </a:r>
            <a:r>
              <a:rPr lang="ko-KR" altLang="en-US" dirty="0"/>
              <a:t> 할 수 없습니다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Key</a:t>
            </a:r>
            <a:r>
              <a:rPr lang="ko-KR" altLang="en-US" b="1" dirty="0"/>
              <a:t>를 사용해 </a:t>
            </a:r>
            <a:r>
              <a:rPr lang="en-US" altLang="ko-KR" b="1" dirty="0"/>
              <a:t>Value</a:t>
            </a:r>
            <a:r>
              <a:rPr lang="ko-KR" altLang="en-US" b="1" dirty="0"/>
              <a:t>를 찾는 방식으로 조회합니다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in</a:t>
            </a:r>
            <a:r>
              <a:rPr lang="ko-KR" altLang="en-US" dirty="0"/>
              <a:t> 연산자를 사용해 해당 </a:t>
            </a:r>
            <a:r>
              <a:rPr lang="en-US" altLang="ko-KR" dirty="0"/>
              <a:t>key</a:t>
            </a:r>
            <a:r>
              <a:rPr lang="ko-KR" altLang="en-US" dirty="0"/>
              <a:t>가 있는지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49DD57-6BC2-4DD2-AF5E-CD9080CE9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51218"/>
            <a:ext cx="8017405" cy="33948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5F0FA5-9B00-4ACA-8772-FB3BE1C08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910667"/>
            <a:ext cx="8017405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616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조회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170A6-9D34-485C-BEAE-E0301648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0143188" cy="4359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8692ED-A6A7-4B3E-8653-B551CAA77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4" y="3689484"/>
            <a:ext cx="8205962" cy="23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57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변경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추가와 삭제</a:t>
            </a:r>
          </a:p>
          <a:p>
            <a:r>
              <a:rPr lang="ko-KR" altLang="en-US" dirty="0"/>
              <a:t>인덱스 대신 </a:t>
            </a:r>
            <a:r>
              <a:rPr lang="en-US" altLang="ko-KR" dirty="0"/>
              <a:t>Key</a:t>
            </a:r>
            <a:r>
              <a:rPr lang="ko-KR" altLang="en-US" dirty="0"/>
              <a:t>로 찾아 변경한다는 것 외에는 리스트와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변경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추가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없는 </a:t>
            </a:r>
            <a:r>
              <a:rPr lang="en-US" altLang="ko-KR" dirty="0"/>
              <a:t>Key</a:t>
            </a:r>
            <a:r>
              <a:rPr lang="ko-KR" altLang="en-US" dirty="0"/>
              <a:t>로 변경하면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형태로 추가됩니다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55B882-7B55-46D2-927F-656754809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032788"/>
            <a:ext cx="8017404" cy="1932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92B8D-0D86-4E27-8527-95FAF691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52424"/>
            <a:ext cx="8017404" cy="14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93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300" b="1" dirty="0"/>
              <a:t>2) </a:t>
            </a:r>
            <a:r>
              <a:rPr lang="ko-KR" altLang="en-US" sz="1300" b="1" dirty="0"/>
              <a:t>삭제</a:t>
            </a: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4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문으로 </a:t>
            </a:r>
            <a:r>
              <a:rPr lang="en-US" altLang="ko-KR" dirty="0"/>
              <a:t>Key</a:t>
            </a:r>
            <a:r>
              <a:rPr lang="ko-KR" altLang="en-US" dirty="0"/>
              <a:t>를 지정해 해당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pop()</a:t>
            </a:r>
            <a:r>
              <a:rPr lang="ko-KR" altLang="en-US" dirty="0"/>
              <a:t> 메서드를 사용하면 </a:t>
            </a:r>
            <a:r>
              <a:rPr lang="en-US" altLang="ko-KR" dirty="0"/>
              <a:t>Key</a:t>
            </a:r>
            <a:r>
              <a:rPr lang="ko-KR" altLang="en-US" dirty="0"/>
              <a:t>를 지정해 요소를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삭제된 요소의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ko-KR" altLang="en-US" dirty="0" err="1"/>
              <a:t>반환받습니다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C20A1E-2CD8-4752-AEB5-60C617F3A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920048"/>
            <a:ext cx="8017404" cy="13554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0E8D3-6A62-4060-B59A-9811AA7B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1295300"/>
            <a:ext cx="8039100" cy="1133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14629A-9A36-4EFD-80E8-184719D18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08449"/>
            <a:ext cx="8017404" cy="15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23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en-US" altLang="ko-KR" b="1" dirty="0" err="1"/>
              <a:t>popitem</a:t>
            </a:r>
            <a:r>
              <a:rPr lang="en-US" altLang="ko-KR" b="1" dirty="0"/>
              <a:t>()</a:t>
            </a:r>
            <a:r>
              <a:rPr lang="ko-KR" altLang="en-US" dirty="0"/>
              <a:t> 메서드로 </a:t>
            </a:r>
            <a:r>
              <a:rPr lang="en-US" altLang="ko-KR" dirty="0"/>
              <a:t>Key </a:t>
            </a:r>
            <a:r>
              <a:rPr lang="ko-KR" altLang="en-US" dirty="0"/>
              <a:t>지정 없이 마지막 요소를 하나씩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삭제된 요소의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ko-KR" altLang="en-US" dirty="0" err="1"/>
              <a:t>튜플</a:t>
            </a:r>
            <a:r>
              <a:rPr lang="ko-KR" altLang="en-US" dirty="0"/>
              <a:t> 형태로 </a:t>
            </a:r>
            <a:r>
              <a:rPr lang="ko-KR" altLang="en-US" dirty="0" err="1"/>
              <a:t>반환받습니다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 삭제는 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</a:t>
            </a:r>
            <a:r>
              <a:rPr lang="en-US" altLang="ko-KR" b="1" dirty="0"/>
              <a:t>= { }</a:t>
            </a:r>
            <a:r>
              <a:rPr lang="ko-KR" altLang="en-US" dirty="0"/>
              <a:t> 형태로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64CCC7-2D8D-462A-AA2F-460FC7A6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600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D44D3E-5FF2-409C-8008-F91B83CB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720" y="3159452"/>
            <a:ext cx="8017405" cy="12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288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관련 메서드</a:t>
            </a:r>
          </a:p>
          <a:p>
            <a:r>
              <a:rPr lang="ko-KR" altLang="en-US" dirty="0" err="1"/>
              <a:t>딕셔너리</a:t>
            </a:r>
            <a:r>
              <a:rPr lang="ko-KR" altLang="en-US" dirty="0"/>
              <a:t> 관련 메서드를 살펴봅니다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Key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keys()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Key</a:t>
            </a:r>
            <a:r>
              <a:rPr lang="ko-KR" altLang="en-US" dirty="0"/>
              <a:t>를 요소로 갖는 </a:t>
            </a:r>
            <a:r>
              <a:rPr lang="en-US" altLang="ko-KR" dirty="0" err="1"/>
              <a:t>dict_keys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Value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values()</a:t>
            </a:r>
            <a:r>
              <a:rPr lang="ko-KR" altLang="en-US" dirty="0"/>
              <a:t> 메서드를 사용해 </a:t>
            </a:r>
            <a:r>
              <a:rPr lang="en-US" altLang="ko-KR" dirty="0"/>
              <a:t>Value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Value</a:t>
            </a:r>
            <a:r>
              <a:rPr lang="ko-KR" altLang="en-US" dirty="0"/>
              <a:t>를 요소로 갖는 </a:t>
            </a:r>
            <a:r>
              <a:rPr lang="en-US" altLang="ko-KR" dirty="0" err="1"/>
              <a:t>dict_values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31DD6D-DA3B-432B-8451-6A79FEDF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95276"/>
            <a:ext cx="8017404" cy="24777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835404-4458-425C-9C06-E76F9AA97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83095"/>
            <a:ext cx="8017404" cy="15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86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3) Key, Value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items()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en-US" altLang="ko-KR" dirty="0"/>
              <a:t>(key, value) </a:t>
            </a:r>
            <a:r>
              <a:rPr lang="ko-KR" altLang="en-US" dirty="0"/>
              <a:t>형태로 갖는 </a:t>
            </a:r>
            <a:r>
              <a:rPr lang="en-US" altLang="ko-KR" dirty="0" err="1"/>
              <a:t>dict_items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모든 요소 삭제</a:t>
            </a:r>
            <a:endParaRPr lang="ko-KR" altLang="en-US" sz="1200" dirty="0"/>
          </a:p>
          <a:p>
            <a:r>
              <a:rPr lang="en-US" altLang="ko-KR" b="1" dirty="0"/>
              <a:t>clear()</a:t>
            </a:r>
            <a:r>
              <a:rPr lang="ko-KR" altLang="en-US" dirty="0"/>
              <a:t> 메서드를 사용해 모든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찾기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없을 때 대신할 값 지정</a:t>
            </a:r>
            <a:r>
              <a:rPr lang="en-US" altLang="ko-KR" sz="1200" b="1" dirty="0"/>
              <a:t>)</a:t>
            </a:r>
            <a:endParaRPr lang="ko-KR" altLang="en-US" sz="1200" dirty="0"/>
          </a:p>
          <a:p>
            <a:r>
              <a:rPr lang="en-US" altLang="ko-KR" b="1" dirty="0"/>
              <a:t>get()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</a:t>
            </a:r>
            <a:r>
              <a:rPr lang="ko-KR" altLang="en-US" dirty="0"/>
              <a:t>를 지정해 </a:t>
            </a:r>
            <a:r>
              <a:rPr lang="en-US" altLang="ko-KR" dirty="0"/>
              <a:t>Value</a:t>
            </a:r>
            <a:r>
              <a:rPr lang="ko-KR" altLang="en-US" dirty="0"/>
              <a:t>를 찾을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Key</a:t>
            </a:r>
            <a:r>
              <a:rPr lang="ko-KR" altLang="en-US" dirty="0"/>
              <a:t>로 </a:t>
            </a:r>
            <a:r>
              <a:rPr lang="en-US" altLang="ko-KR" dirty="0"/>
              <a:t>Value</a:t>
            </a:r>
            <a:r>
              <a:rPr lang="ko-KR" altLang="en-US" dirty="0"/>
              <a:t>를 찾을 수 없을 때 대신 반환할 값을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650F7F-58B8-4944-93D0-D29B2F18A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36" y="1151218"/>
            <a:ext cx="8017404" cy="1411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DAC6D7-43F4-4682-B5EE-89D34AC4E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47395"/>
            <a:ext cx="8017404" cy="1509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86D5E7-8C5E-4556-828C-D6C39905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26467"/>
            <a:ext cx="8017404" cy="23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49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0831C-320D-49CF-A9CF-A1CA81D9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2" y="1113571"/>
            <a:ext cx="7926147" cy="38732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7BC1B6-CFCE-4334-ADAF-6A09155F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392" y="2750398"/>
            <a:ext cx="8389408" cy="33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244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4482E5-E569-44DB-8009-9816C6B0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7972425" cy="3667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060433-70FB-4358-93FA-48D911C3A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6" y="3361268"/>
            <a:ext cx="8366829" cy="30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63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3C0CD5-578F-452E-A08C-AF8A2694D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951962" cy="3603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008B58-BCC0-4C51-BD24-5ADB4DE95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59" y="1440222"/>
            <a:ext cx="7371886" cy="3326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B2F180-421D-4F0E-B80F-B00D3D3B6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02" y="4867791"/>
            <a:ext cx="8408865" cy="15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3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비교 연산자</a:t>
            </a:r>
            <a:r>
              <a:rPr lang="en-US" altLang="ko-KR" sz="1400" b="1" dirty="0"/>
              <a:t>(Comparison Operators)</a:t>
            </a:r>
          </a:p>
          <a:p>
            <a:r>
              <a:rPr lang="ko-KR" altLang="en-US" dirty="0"/>
              <a:t>값이나 변수 또는 연산 결과 등의 크기를 비교하는 연산자를 비교 연산자라고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는 값을 대입하는 연산자이며</a:t>
            </a:r>
            <a:r>
              <a:rPr lang="en-US" altLang="ko-KR" dirty="0"/>
              <a:t>, '</a:t>
            </a:r>
            <a:r>
              <a:rPr lang="ko-KR" altLang="en-US" dirty="0"/>
              <a:t>같다</a:t>
            </a:r>
            <a:r>
              <a:rPr lang="en-US" altLang="ko-KR" dirty="0"/>
              <a:t>' </a:t>
            </a:r>
            <a:r>
              <a:rPr lang="ko-KR" altLang="en-US" dirty="0"/>
              <a:t>비교는 </a:t>
            </a:r>
            <a:r>
              <a:rPr lang="en-US" altLang="ko-KR" b="1" dirty="0"/>
              <a:t>==</a:t>
            </a:r>
            <a:r>
              <a:rPr lang="ko-KR" altLang="en-US" dirty="0"/>
              <a:t> 연산자를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같지않다</a:t>
            </a:r>
            <a:r>
              <a:rPr lang="en-US" altLang="ko-KR" dirty="0"/>
              <a:t>' </a:t>
            </a:r>
            <a:r>
              <a:rPr lang="ko-KR" altLang="en-US" dirty="0"/>
              <a:t>비교는 </a:t>
            </a:r>
            <a:r>
              <a:rPr lang="en-US" altLang="ko-KR" dirty="0"/>
              <a:t>&lt;&gt; </a:t>
            </a:r>
            <a:r>
              <a:rPr lang="ko-KR" altLang="en-US" dirty="0"/>
              <a:t>가 아닌 </a:t>
            </a:r>
            <a:r>
              <a:rPr lang="en-US" altLang="ko-KR" b="1" dirty="0"/>
              <a:t>!=</a:t>
            </a:r>
            <a:r>
              <a:rPr lang="ko-KR" altLang="en-US" dirty="0"/>
              <a:t> 을 사용해야 함을 기억하세요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문자의 </a:t>
            </a:r>
            <a:r>
              <a:rPr lang="ko-KR" altLang="en-US" b="1" dirty="0"/>
              <a:t>대문자와 소문자를 구분</a:t>
            </a:r>
            <a:r>
              <a:rPr lang="ko-KR" altLang="en-US" dirty="0"/>
              <a:t>하여 비교하니 주의하세요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비교 연산의 결과는 </a:t>
            </a:r>
            <a:r>
              <a:rPr lang="en-US" altLang="ko-KR" b="1" dirty="0"/>
              <a:t>True</a:t>
            </a:r>
            <a:r>
              <a:rPr lang="ko-KR" altLang="en-US" dirty="0"/>
              <a:t> 아니면 </a:t>
            </a:r>
            <a:r>
              <a:rPr lang="en-US" altLang="ko-KR" b="1" dirty="0"/>
              <a:t>False</a:t>
            </a:r>
            <a:r>
              <a:rPr lang="ko-KR" altLang="en-US" dirty="0"/>
              <a:t> 가 됩니다</a:t>
            </a:r>
            <a:r>
              <a:rPr lang="en-US" altLang="ko-KR" dirty="0"/>
              <a:t>(true, false</a:t>
            </a:r>
            <a:r>
              <a:rPr lang="ko-KR" altLang="en-US" dirty="0"/>
              <a:t>가 아닌</a:t>
            </a:r>
            <a:r>
              <a:rPr lang="en-US" altLang="ko-KR" dirty="0"/>
              <a:t>, True, False </a:t>
            </a:r>
            <a:r>
              <a:rPr lang="ko-KR" altLang="en-US" dirty="0"/>
              <a:t>임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EB8B2-470D-45CF-A0E5-EB2DCA2D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35913"/>
            <a:ext cx="8017404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393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28A86F-2516-4231-9C5F-B45E8CB4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8908695" cy="3885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B571ED-989A-460E-B85E-E906610C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8" y="3989290"/>
            <a:ext cx="8089066" cy="24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430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B17FFD-EA39-46FA-9FA7-9DAF40625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9332028" cy="36963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6A63F7-BE62-476F-B0BF-732FF66D2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41" y="2810310"/>
            <a:ext cx="75190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950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1113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if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가장 대표적인 제어문이 </a:t>
            </a:r>
            <a:r>
              <a:rPr lang="en-US" altLang="ko-KR" dirty="0"/>
              <a:t>if </a:t>
            </a:r>
            <a:r>
              <a:rPr lang="ko-KR" altLang="en-US" dirty="0"/>
              <a:t>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조건에 맞는 경우에만 코드를 실행하고 싶을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단순 </a:t>
            </a:r>
            <a:r>
              <a:rPr lang="en-US" altLang="ko-KR" sz="1200" b="1" dirty="0"/>
              <a:t>if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조건이 참인 경우만 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조건이 거짓인 경우는 아무 처리도 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if ~ else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조건이 참인 경우와 참이 아닌 경우 각각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8C9C97-C01C-4658-8097-B6D8DBF2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270439"/>
            <a:ext cx="8017404" cy="2396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20408F-9DE3-4EFA-942E-17C227A12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59199"/>
            <a:ext cx="8017404" cy="2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391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처리할 구문이 없거나 이후에 작성할 목적으로 </a:t>
            </a:r>
            <a:r>
              <a:rPr lang="en-US" altLang="ko-KR" b="1" dirty="0"/>
              <a:t>pass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if ~ </a:t>
            </a:r>
            <a:r>
              <a:rPr lang="en-US" altLang="ko-KR" sz="1200" b="1" dirty="0" err="1"/>
              <a:t>elif</a:t>
            </a:r>
            <a:r>
              <a:rPr lang="en-US" altLang="ko-KR" sz="1200" b="1" dirty="0"/>
              <a:t> ~ else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여러 조건 중에서 참인 경우 각각 처리</a:t>
            </a:r>
            <a:r>
              <a:rPr lang="en-US" altLang="ko-KR" dirty="0"/>
              <a:t>, </a:t>
            </a:r>
            <a:r>
              <a:rPr lang="ko-KR" altLang="en-US" dirty="0"/>
              <a:t>그렇지 않은 경우 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5AAB68-5805-426E-9090-BABE600F8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942756"/>
            <a:ext cx="8017404" cy="1131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9E1D69-26C6-423C-AF42-C810A9D7B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27973"/>
            <a:ext cx="8017405" cy="2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12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07D1A1-17FA-46C9-A4A2-F9538985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151340" cy="3653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9F85DD-98F2-4F3B-8125-C3C3CF1D9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92" y="2497667"/>
            <a:ext cx="7506274" cy="39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490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D29CA0-D32E-4672-9165-057A23B52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10976125" cy="41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65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첫 번째 값부터 마지막 값까지 하나씩 가져가면서 처리합니다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for x in a : a</a:t>
            </a:r>
            <a:r>
              <a:rPr lang="ko-KR" altLang="en-US" dirty="0"/>
              <a:t>에서 하나씩 가져와 변수 </a:t>
            </a:r>
            <a:r>
              <a:rPr lang="en-US" altLang="ko-KR" dirty="0"/>
              <a:t>x</a:t>
            </a:r>
            <a:r>
              <a:rPr lang="ko-KR" altLang="en-US" dirty="0"/>
              <a:t>에 대입</a:t>
            </a:r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문은 요소 개수만큼 반복 횟수가 정해진 </a:t>
            </a:r>
            <a:r>
              <a:rPr lang="ko-KR" altLang="en-US" dirty="0" err="1"/>
              <a:t>반복문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9D15D3-8068-4C2A-8BC8-67D0C14D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2741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940F5E-7F70-4613-B09E-70AD5C10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00102"/>
            <a:ext cx="8017405" cy="16984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275274-01E1-43AB-B70E-1FF828CB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90" y="3864203"/>
            <a:ext cx="5752098" cy="26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17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for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AB374C-CAF3-4B07-9CBC-44A0971B9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7" y="1113573"/>
            <a:ext cx="8114052" cy="33568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A94716-7C57-4D42-BA0E-A49364D41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3" y="3752197"/>
            <a:ext cx="8752500" cy="2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3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리스트와 </a:t>
            </a:r>
            <a:r>
              <a:rPr lang="en-US" altLang="ko-KR" sz="1400" b="1" dirty="0"/>
              <a:t>for</a:t>
            </a:r>
            <a:r>
              <a:rPr lang="ko-KR" altLang="en-US" sz="1400" b="1" dirty="0"/>
              <a:t>문</a:t>
            </a:r>
            <a:r>
              <a:rPr lang="en-US" altLang="ko-KR" sz="1400" b="1" dirty="0"/>
              <a:t> </a:t>
            </a:r>
            <a:endParaRPr lang="ko-KR" altLang="en-US" sz="1400" b="1" dirty="0"/>
          </a:p>
          <a:p>
            <a:r>
              <a:rPr lang="ko-KR" altLang="en-US" dirty="0"/>
              <a:t>반복문과 가장 많이 사용되는 자료형이 </a:t>
            </a:r>
            <a:r>
              <a:rPr lang="ko-KR" altLang="en-US" dirty="0" err="1"/>
              <a:t>리스트형입니다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ko-KR" altLang="en-US" sz="1200" dirty="0"/>
          </a:p>
          <a:p>
            <a:r>
              <a:rPr lang="ko-KR" altLang="en-US" dirty="0"/>
              <a:t>첫 번째 요소부터 마지막 </a:t>
            </a:r>
            <a:r>
              <a:rPr lang="ko-KR" altLang="en-US" dirty="0" err="1"/>
              <a:t>요소까지를</a:t>
            </a:r>
            <a:r>
              <a:rPr lang="ko-KR" altLang="en-US" dirty="0"/>
              <a:t> 대상으로 코드를 반복 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enumerate() </a:t>
            </a:r>
            <a:r>
              <a:rPr lang="ko-KR" altLang="en-US" sz="1200" b="1" dirty="0"/>
              <a:t>함수 사용</a:t>
            </a:r>
            <a:endParaRPr lang="ko-KR" altLang="en-US" sz="1200" dirty="0"/>
          </a:p>
          <a:p>
            <a:r>
              <a:rPr lang="ko-KR" altLang="en-US" dirty="0"/>
              <a:t>영어 단어 </a:t>
            </a:r>
            <a:r>
              <a:rPr lang="en-US" altLang="ko-KR" dirty="0"/>
              <a:t>enumerate</a:t>
            </a:r>
            <a:r>
              <a:rPr lang="ko-KR" altLang="en-US" dirty="0"/>
              <a:t>의 뜻은 </a:t>
            </a:r>
            <a:r>
              <a:rPr lang="en-US" altLang="ko-KR" dirty="0"/>
              <a:t>'</a:t>
            </a:r>
            <a:r>
              <a:rPr lang="ko-KR" altLang="en-US" b="1" dirty="0"/>
              <a:t>낱낱이 세다</a:t>
            </a:r>
            <a:r>
              <a:rPr lang="en-US" altLang="ko-KR" dirty="0"/>
              <a:t>'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문자열이나 컨테이너 자료형을 </a:t>
            </a:r>
            <a:r>
              <a:rPr lang="ko-KR" altLang="en-US" dirty="0" err="1"/>
              <a:t>입력받아</a:t>
            </a:r>
            <a:r>
              <a:rPr lang="en-US" altLang="ko-KR" dirty="0"/>
              <a:t>, </a:t>
            </a:r>
            <a:r>
              <a:rPr lang="ko-KR" altLang="en-US" dirty="0"/>
              <a:t>순번과 요소를 포함하는 오브젝트로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순번과 요소를 반환하여 몇 번째</a:t>
            </a:r>
            <a:r>
              <a:rPr lang="en-US" altLang="ko-KR" dirty="0"/>
              <a:t>, </a:t>
            </a:r>
            <a:r>
              <a:rPr lang="ko-KR" altLang="en-US" dirty="0"/>
              <a:t>어느 요소를 처리하고 있는지 확인 가능하게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컨테이너 자료형 </a:t>
            </a:r>
            <a:r>
              <a:rPr lang="en-US" altLang="ko-KR" dirty="0"/>
              <a:t>= for</a:t>
            </a:r>
            <a:r>
              <a:rPr lang="ko-KR" altLang="en-US" dirty="0"/>
              <a:t>문에서 값을 꺼낼 수 있는 자료형 </a:t>
            </a:r>
            <a:r>
              <a:rPr lang="en-US" altLang="ko-KR" dirty="0"/>
              <a:t>= </a:t>
            </a:r>
            <a:r>
              <a:rPr lang="ko-KR" altLang="en-US" dirty="0"/>
              <a:t>반복 가능한 자료형 </a:t>
            </a:r>
            <a:r>
              <a:rPr lang="en-US" altLang="ko-KR" dirty="0"/>
              <a:t>=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자료형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82D77-ED10-4878-838F-338195D04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373495"/>
            <a:ext cx="8017404" cy="1239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6E2F0A-2EF6-4A43-A50B-8096239DE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873077"/>
            <a:ext cx="8017405" cy="21887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FF7B42-7A54-4FE0-9F5D-D75174DD6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5251034"/>
            <a:ext cx="8017404" cy="14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9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7635171" y="5364492"/>
            <a:ext cx="3481563" cy="616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900" dirty="0">
                <a:solidFill>
                  <a:srgbClr val="FF0000"/>
                </a:solidFill>
              </a:rPr>
              <a:t>※  </a:t>
            </a:r>
            <a:r>
              <a:rPr lang="ko-KR" altLang="en-US" sz="900" dirty="0">
                <a:solidFill>
                  <a:srgbClr val="FF0000"/>
                </a:solidFill>
              </a:rPr>
              <a:t>아스키 코드에 의해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65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97</a:t>
            </a:r>
            <a:r>
              <a:rPr lang="ko-KR" altLang="en-US" sz="900" dirty="0">
                <a:solidFill>
                  <a:srgbClr val="FF0000"/>
                </a:solidFill>
              </a:rPr>
              <a:t>이라는 숫자를 가짐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39AFB-838E-41CC-974C-EFD0EC7B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9" y="1113572"/>
            <a:ext cx="110680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320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반복문</a:t>
            </a:r>
            <a:r>
              <a:rPr lang="ko-KR" altLang="en-US" sz="1200" b="1" dirty="0"/>
              <a:t> 확장</a:t>
            </a:r>
            <a:endParaRPr lang="ko-KR" altLang="en-US" sz="1200" dirty="0"/>
          </a:p>
          <a:p>
            <a:r>
              <a:rPr lang="ko-KR" altLang="en-US" dirty="0"/>
              <a:t>이 방법을 사용하면 </a:t>
            </a:r>
            <a:r>
              <a:rPr lang="ko-KR" altLang="en-US" dirty="0" err="1"/>
              <a:t>반복문</a:t>
            </a:r>
            <a:r>
              <a:rPr lang="ko-KR" altLang="en-US" dirty="0"/>
              <a:t> 코드가 매우 </a:t>
            </a:r>
            <a:r>
              <a:rPr lang="ko-KR" altLang="en-US" dirty="0" err="1"/>
              <a:t>간결해집니다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처음에는 다소 낯설 수 있으나</a:t>
            </a:r>
            <a:r>
              <a:rPr lang="en-US" altLang="ko-KR" dirty="0"/>
              <a:t>, </a:t>
            </a:r>
            <a:r>
              <a:rPr lang="ko-KR" altLang="en-US" dirty="0"/>
              <a:t>이것이 </a:t>
            </a:r>
            <a:r>
              <a:rPr lang="en-US" altLang="ko-KR" b="1" dirty="0"/>
              <a:t>Python </a:t>
            </a:r>
            <a:r>
              <a:rPr lang="ko-KR" altLang="en-US" b="1" dirty="0"/>
              <a:t>스러운 문법</a:t>
            </a:r>
            <a:r>
              <a:rPr lang="ko-KR" altLang="en-US" dirty="0"/>
              <a:t>이라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CD15FA-7F59-4AD2-872A-84B64814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4059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E7333F-71BE-46A1-B6FE-3F33359BC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5345324"/>
            <a:ext cx="8017404" cy="13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240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B05C8-5B8D-4FE6-B934-7F389086D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9018"/>
            <a:ext cx="8386754" cy="36577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86B94D-3954-4C3D-B607-E2C27BA3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95" y="4250267"/>
            <a:ext cx="7457901" cy="24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67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3F6E89-9A86-4ED9-955D-7B6F346C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8" y="1113571"/>
            <a:ext cx="11608330" cy="39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39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딕셔너리와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items() </a:t>
            </a:r>
            <a:r>
              <a:rPr lang="ko-KR" altLang="en-US" sz="1200" b="1" dirty="0"/>
              <a:t>메서드 사용</a:t>
            </a:r>
            <a:endParaRPr lang="ko-KR" altLang="en-US" sz="1200" dirty="0"/>
          </a:p>
          <a:p>
            <a:r>
              <a:rPr lang="ko-KR" altLang="en-US" dirty="0" err="1"/>
              <a:t>딕셔너리를</a:t>
            </a:r>
            <a:r>
              <a:rPr lang="ko-KR" altLang="en-US" dirty="0"/>
              <a:t> 반복문에 사용할 때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반환해주는 </a:t>
            </a:r>
            <a:r>
              <a:rPr lang="en-US" altLang="ko-KR" dirty="0"/>
              <a:t>items() </a:t>
            </a:r>
            <a:r>
              <a:rPr lang="ko-KR" altLang="en-US" dirty="0"/>
              <a:t>메서드를 많이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470EF-C534-4C08-995C-FBCEC073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3" cy="16536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C3D9E8-0E51-4DC9-B33E-13CEE6B55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173346"/>
            <a:ext cx="8017404" cy="17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3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41F544-D3BF-4DC6-A643-39F4976FC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241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반복문</a:t>
            </a:r>
            <a:r>
              <a:rPr lang="ko-KR" altLang="en-US" sz="1200" b="1" dirty="0"/>
              <a:t> 확장</a:t>
            </a:r>
            <a:endParaRPr lang="ko-KR" altLang="en-US" sz="1200" dirty="0"/>
          </a:p>
          <a:p>
            <a:r>
              <a:rPr lang="ko-KR" altLang="en-US" dirty="0"/>
              <a:t>앞에서 </a:t>
            </a:r>
            <a:r>
              <a:rPr lang="en-US" altLang="ko-KR" dirty="0"/>
              <a:t>'</a:t>
            </a:r>
            <a:r>
              <a:rPr lang="ko-KR" altLang="en-US" dirty="0"/>
              <a:t>리스트와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  <a:r>
              <a:rPr lang="en-US" altLang="ko-KR" dirty="0"/>
              <a:t>'</a:t>
            </a:r>
            <a:r>
              <a:rPr lang="ko-KR" altLang="en-US" dirty="0"/>
              <a:t>에서 다룬 내용과 동일하게 </a:t>
            </a:r>
            <a:r>
              <a:rPr lang="ko-KR" altLang="en-US" dirty="0" err="1"/>
              <a:t>딕셔너리에</a:t>
            </a:r>
            <a:r>
              <a:rPr lang="ko-KR" altLang="en-US" dirty="0"/>
              <a:t> 대해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같은 코드로 같은 결과를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45A88D-806F-428A-96A8-E1221312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2258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7F23E1-7D5C-4263-AD61-DFB842582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70144"/>
            <a:ext cx="801740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666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집합과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집합과 </a:t>
            </a: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리스트와 같은 방법으로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ko-KR" altLang="en-US" sz="1200" dirty="0"/>
          </a:p>
          <a:p>
            <a:r>
              <a:rPr lang="ko-KR" altLang="en-US" dirty="0"/>
              <a:t>리스트와 같은 방법으로 반복문에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enumerate() </a:t>
            </a:r>
            <a:r>
              <a:rPr lang="ko-KR" altLang="en-US" sz="1200" b="1" dirty="0"/>
              <a:t>함수 사용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C14E5F-3340-4C38-953C-0EC77B638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457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A28439-20F8-4AF8-928F-E0EFBBD91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87059"/>
            <a:ext cx="8017404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76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while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while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조건문이 </a:t>
            </a:r>
            <a:r>
              <a:rPr lang="en-US" altLang="ko-KR" dirty="0"/>
              <a:t>True</a:t>
            </a:r>
            <a:r>
              <a:rPr lang="ko-KR" altLang="en-US" dirty="0"/>
              <a:t>인 동안 </a:t>
            </a:r>
            <a:r>
              <a:rPr lang="en-US" altLang="ko-KR" dirty="0"/>
              <a:t>while</a:t>
            </a:r>
            <a:r>
              <a:rPr lang="ko-KR" altLang="en-US" dirty="0"/>
              <a:t>문 안의 문장이 반복해서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상황에서 반복을 중지하게 </a:t>
            </a:r>
            <a:r>
              <a:rPr lang="en-US" altLang="ko-KR" dirty="0"/>
              <a:t>while </a:t>
            </a:r>
            <a:r>
              <a:rPr lang="ko-KR" altLang="en-US" dirty="0"/>
              <a:t>문 안에서 조건을 제어합니다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</a:t>
            </a:r>
            <a:r>
              <a:rPr lang="en-US" altLang="ko-KR" sz="1200" b="1" dirty="0"/>
              <a:t>while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문자열 길이를 반환하는 </a:t>
            </a:r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함수가 리스트의 요소 개수를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무한루프 다루기</a:t>
            </a:r>
            <a:endParaRPr lang="ko-KR" altLang="en-US" sz="1200" dirty="0"/>
          </a:p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안에서 특정 조건이 되어 반복문을 빠져 나올 때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r>
              <a:rPr lang="en-US" altLang="ko-KR" dirty="0"/>
              <a:t>: </a:t>
            </a:r>
            <a:r>
              <a:rPr lang="ko-KR" altLang="en-US" dirty="0"/>
              <a:t>반복문을 중단시키지 않고 다음 반복으로 넘어갈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F933C-8248-4D93-BF59-01B25F2A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767569"/>
            <a:ext cx="8017404" cy="2053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5E2F81-A30F-4C26-96BE-3C9178EC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268450"/>
            <a:ext cx="8017404" cy="20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0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EE343A-40E9-4EAC-B2A8-00E7E265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8584561" cy="53444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39BA01-939C-4354-A3CC-D030E4B6A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78" y="3224224"/>
            <a:ext cx="7994159" cy="35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42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45E3AC-72B4-45DB-8AF3-1D047B190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8042419" cy="2794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4ECD61-1CD2-43E5-A9AD-83339398C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2589001"/>
            <a:ext cx="8534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복합 대입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복합 대입 연산자</a:t>
            </a:r>
            <a:r>
              <a:rPr lang="en-US" altLang="ko-KR" sz="1400" b="1" dirty="0"/>
              <a:t>(Assignment Operators)</a:t>
            </a:r>
          </a:p>
          <a:p>
            <a:r>
              <a:rPr lang="ko-KR" altLang="en-US" b="1" dirty="0"/>
              <a:t>연산과 대입을 동시</a:t>
            </a:r>
            <a:r>
              <a:rPr lang="ko-KR" altLang="en-US" dirty="0"/>
              <a:t>에 수행할 수 있는 연산자를 복합 대입 연산자라고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단순하게 해주지만</a:t>
            </a:r>
            <a:r>
              <a:rPr lang="en-US" altLang="ko-KR" dirty="0"/>
              <a:t>, </a:t>
            </a:r>
            <a:r>
              <a:rPr lang="ko-KR" altLang="en-US" b="1" dirty="0"/>
              <a:t>너무 많이 사용하면 오히려 복잡해 질 수도</a:t>
            </a:r>
            <a:r>
              <a:rPr lang="ko-KR" altLang="en-US" dirty="0"/>
              <a:t> 있으니 적절히 사용하기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B255E-E821-41AF-B970-83EFA871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41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65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5EBA05-8ACD-4F4D-85E0-292442565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7726994" cy="35778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CD0653-65B4-4889-9767-952F7C01E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99" y="2297643"/>
            <a:ext cx="7333219" cy="40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06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28C016-E5D2-4C8B-8BFD-B042D276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7235875" cy="36145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2AF576-B044-4576-B59B-2756EBA13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62" y="3919064"/>
            <a:ext cx="7419987" cy="27389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D7F285-B187-43B7-9AAE-35C285ED1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56" y="1074947"/>
            <a:ext cx="6604277" cy="29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291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0F9CB8-15A4-4CB6-B92B-A1BBB5621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1972"/>
            <a:ext cx="5100631" cy="31452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F20A7-5522-46B2-851F-D9EA472DB640}"/>
              </a:ext>
            </a:extLst>
          </p:cNvPr>
          <p:cNvSpPr txBox="1"/>
          <p:nvPr/>
        </p:nvSpPr>
        <p:spPr>
          <a:xfrm>
            <a:off x="8144934" y="6086060"/>
            <a:ext cx="157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이하 생략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73956F-652B-4109-9ED8-A7DB09631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1" y="4294900"/>
            <a:ext cx="6591300" cy="2162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5618C3-9658-4626-8B9E-9049F59A4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97" y="1008143"/>
            <a:ext cx="4693226" cy="50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906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344B43-3B99-4906-B157-736DEF3E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614732" cy="33568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2C4FE3-EB71-4414-874E-4A3B78C6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19" y="1660697"/>
            <a:ext cx="7120558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07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795639-D812-4D22-B31C-854C8DAC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5" y="1113572"/>
            <a:ext cx="6594316" cy="4889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F47CBE-9594-4923-AD1B-9C6BECC00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50" y="1637104"/>
            <a:ext cx="6393927" cy="51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269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676249-1966-4278-983D-8C4A7F35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6324600" cy="28479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C5E760-F2DA-4C05-8C65-11CF9883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24" y="3646253"/>
            <a:ext cx="6601709" cy="27988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B32176-903C-4705-AE30-612193C38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78" y="1400733"/>
            <a:ext cx="7432472" cy="29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79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141174-3D79-4F9F-AF4A-FDB184F0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8885"/>
            <a:ext cx="6359734" cy="4843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6612BB-BA70-4B38-A7A4-C515C91BC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17" y="2362837"/>
            <a:ext cx="75057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048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27DEED-C9F2-424C-BAF2-DD81A960D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213495" cy="549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1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1954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함수</a:t>
            </a:r>
            <a:r>
              <a:rPr lang="en-US" altLang="ko-KR" sz="1400" b="1" dirty="0"/>
              <a:t>(Function)</a:t>
            </a:r>
          </a:p>
          <a:p>
            <a:r>
              <a:rPr lang="ko-KR" altLang="en-US" dirty="0"/>
              <a:t>함수는 입력을 받아 무엇인가를 처리한 후 그 결과를 반환하는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쌀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을 밥솥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에 넣으면 밥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이 되는 형태와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입력</a:t>
            </a:r>
            <a:r>
              <a:rPr lang="en-US" altLang="ko-KR" dirty="0"/>
              <a:t>(</a:t>
            </a:r>
            <a:r>
              <a:rPr lang="ko-KR" altLang="en-US" dirty="0"/>
              <a:t>쌀</a:t>
            </a:r>
            <a:r>
              <a:rPr lang="en-US" altLang="ko-KR" dirty="0"/>
              <a:t>)</a:t>
            </a:r>
            <a:r>
              <a:rPr lang="ko-KR" altLang="en-US" dirty="0"/>
              <a:t>이라 해도 함수</a:t>
            </a:r>
            <a:r>
              <a:rPr lang="en-US" altLang="ko-KR" dirty="0"/>
              <a:t>(</a:t>
            </a:r>
            <a:r>
              <a:rPr lang="ko-KR" altLang="en-US" dirty="0"/>
              <a:t>밥솥</a:t>
            </a:r>
            <a:r>
              <a:rPr lang="en-US" altLang="ko-KR" dirty="0"/>
              <a:t>)</a:t>
            </a:r>
            <a:r>
              <a:rPr lang="ko-KR" altLang="en-US" dirty="0"/>
              <a:t>기능에 따라 다른 출력</a:t>
            </a:r>
            <a:r>
              <a:rPr lang="en-US" altLang="ko-KR" dirty="0"/>
              <a:t>(</a:t>
            </a:r>
            <a:r>
              <a:rPr lang="ko-KR" altLang="en-US" dirty="0"/>
              <a:t>밥</a:t>
            </a:r>
            <a:r>
              <a:rPr lang="en-US" altLang="ko-KR" dirty="0"/>
              <a:t>)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프로그래밍에서 함수란 반복해 사용할 코드를 미리 정의해 두고 필요할 때 사용하는 모듈입니다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함수를 사용하면 같은 로직을 반복해 코딩할 필요가 없어집니다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 </a:t>
            </a:r>
            <a:r>
              <a:rPr lang="en-US" altLang="ko-KR" b="1" dirty="0"/>
              <a:t>def</a:t>
            </a:r>
            <a:r>
              <a:rPr lang="ko-KR" altLang="en-US" dirty="0"/>
              <a:t> 문으로 정의합니다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기본적으로 세 가지로 구성됩니다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E8EB027-A087-498A-B611-26A9F619D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0" y="4093537"/>
            <a:ext cx="26193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8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논리 연산자 </a:t>
            </a:r>
            <a:r>
              <a:rPr lang="en-US" altLang="ko-KR" sz="1200" b="1" dirty="0"/>
              <a:t>(Logical Operators): and, or, not</a:t>
            </a:r>
            <a:endParaRPr lang="en-US" altLang="ko-KR" sz="1200" dirty="0"/>
          </a:p>
          <a:p>
            <a:r>
              <a:rPr lang="ko-KR" altLang="en-US" dirty="0"/>
              <a:t>두 개 이상의 조건을 연결하는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930FD-5907-4A36-B2D8-E5DD7740C283}"/>
              </a:ext>
            </a:extLst>
          </p:cNvPr>
          <p:cNvSpPr txBox="1"/>
          <p:nvPr/>
        </p:nvSpPr>
        <p:spPr>
          <a:xfrm>
            <a:off x="1822626" y="6051413"/>
            <a:ext cx="20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 Python</a:t>
            </a:r>
            <a:r>
              <a:rPr lang="ko-KR" altLang="en-US" sz="900" dirty="0">
                <a:solidFill>
                  <a:srgbClr val="FF0000"/>
                </a:solidFill>
              </a:rPr>
              <a:t>에서 연속된 비교 연산자를 통해 비교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7E147B-7B5A-48AD-B173-D4E271A8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09350-5F40-425C-98B4-D0149D67C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0" y="1113572"/>
            <a:ext cx="8017405" cy="300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D1702A-60D2-41BA-80FB-C00C460E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220470"/>
            <a:ext cx="801740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94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입력</a:t>
            </a:r>
            <a:r>
              <a:rPr lang="en-US" altLang="ko-KR" sz="1300" b="1" dirty="0"/>
              <a:t>(Input)</a:t>
            </a:r>
            <a:endParaRPr lang="ko-KR" altLang="en-US" sz="1300" b="1" dirty="0"/>
          </a:p>
          <a:p>
            <a:r>
              <a:rPr lang="ko-KR" altLang="en-US" dirty="0"/>
              <a:t>우선 무작정 다음과 같이 함수를 만들어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매개변수</a:t>
            </a:r>
            <a:endParaRPr lang="ko-KR" altLang="en-US" sz="1200" dirty="0"/>
          </a:p>
          <a:p>
            <a:r>
              <a:rPr lang="ko-KR" altLang="en-US" dirty="0"/>
              <a:t>위 함수는 입력 없이 처리되는 함수입니다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이름을 입력 받아 처리하는</a:t>
            </a:r>
            <a:r>
              <a:rPr lang="en-US" altLang="ko-KR" dirty="0"/>
              <a:t>, </a:t>
            </a:r>
            <a:r>
              <a:rPr lang="ko-KR" altLang="en-US" dirty="0"/>
              <a:t>즉 매개변수를 갖는 함수를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위와 같이 위치를 기준으로 매개변수에 전달되는 값을 </a:t>
            </a:r>
            <a:r>
              <a:rPr lang="ko-KR" altLang="en-US" b="1" dirty="0"/>
              <a:t>위치 인수</a:t>
            </a:r>
            <a:r>
              <a:rPr lang="en-US" altLang="ko-KR" b="1" dirty="0"/>
              <a:t>(Positional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매개변수 기본값</a:t>
            </a:r>
            <a:endParaRPr lang="ko-KR" altLang="en-US" sz="1200" dirty="0"/>
          </a:p>
          <a:p>
            <a:r>
              <a:rPr lang="ko-KR" altLang="en-US" dirty="0"/>
              <a:t>위 함수는 매개변수가 없으면 오류가 발생합니다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매개변수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r>
              <a:rPr lang="en-US" altLang="ko-KR" dirty="0"/>
              <a:t>' </a:t>
            </a:r>
            <a:r>
              <a:rPr lang="ko-KR" altLang="en-US" dirty="0"/>
              <a:t>형태로 기본값을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이름을 전달하지 않으면 </a:t>
            </a:r>
            <a:r>
              <a:rPr lang="en-US" altLang="ko-KR" dirty="0"/>
              <a:t>'</a:t>
            </a:r>
            <a:r>
              <a:rPr lang="ko-KR" altLang="en-US" dirty="0"/>
              <a:t>여러분</a:t>
            </a:r>
            <a:r>
              <a:rPr lang="en-US" altLang="ko-KR" dirty="0"/>
              <a:t>'</a:t>
            </a:r>
            <a:r>
              <a:rPr lang="ko-KR" altLang="en-US" dirty="0"/>
              <a:t>이 기본값으로 사용되게 수정합니다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위와 같이 기본값으로 매개변수에 전달되는 인수를 </a:t>
            </a:r>
            <a:r>
              <a:rPr lang="ko-KR" altLang="en-US" b="1" dirty="0"/>
              <a:t>기본 인수</a:t>
            </a:r>
            <a:r>
              <a:rPr lang="en-US" altLang="ko-KR" b="1" dirty="0"/>
              <a:t>(Default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60D31-29E8-4DC1-968F-3E1C062AB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329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C9F4C5-6A95-452D-A057-1BFD1EA15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566913"/>
            <a:ext cx="8017404" cy="1810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0B98E1-475F-4CE7-88BD-C96FAEBCB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48112"/>
            <a:ext cx="8017404" cy="18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48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E50F63-B39A-4062-A914-A035FB9CC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278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매개변수 순서</a:t>
            </a:r>
            <a:endParaRPr lang="ko-KR" altLang="en-US" sz="1200" dirty="0"/>
          </a:p>
          <a:p>
            <a:r>
              <a:rPr lang="ko-KR" altLang="en-US" dirty="0"/>
              <a:t>매개변수 순서에 맞게 값을 넣으면 매개변수 이름을 생략할 수 있습니다</a:t>
            </a:r>
            <a:r>
              <a:rPr lang="en-US" altLang="ko-KR" dirty="0"/>
              <a:t>(=</a:t>
            </a:r>
            <a:r>
              <a:rPr lang="ko-KR" altLang="en-US" dirty="0"/>
              <a:t>위치 인수</a:t>
            </a:r>
            <a:r>
              <a:rPr lang="en-US" altLang="ko-KR" dirty="0"/>
              <a:t>).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매개변수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r>
              <a:rPr lang="en-US" altLang="ko-KR" dirty="0"/>
              <a:t>' </a:t>
            </a:r>
            <a:r>
              <a:rPr lang="ko-KR" altLang="en-US" dirty="0"/>
              <a:t>형태로 매개변수 이름을 지정하면 전달되는 순서를 바꿀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매개변수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r>
              <a:rPr lang="en-US" altLang="ko-KR" dirty="0"/>
              <a:t>' </a:t>
            </a:r>
            <a:r>
              <a:rPr lang="ko-KR" altLang="en-US" dirty="0"/>
              <a:t>형태로 매개변수에 전달되는 인수를 </a:t>
            </a:r>
            <a:r>
              <a:rPr lang="ko-KR" altLang="en-US" b="1" dirty="0"/>
              <a:t>키워드 인수</a:t>
            </a:r>
            <a:r>
              <a:rPr lang="en-US" altLang="ko-KR" b="1" dirty="0"/>
              <a:t>(Keyword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가변 인수</a:t>
            </a:r>
            <a:endParaRPr lang="ko-KR" altLang="en-US" sz="1200" dirty="0"/>
          </a:p>
          <a:p>
            <a:r>
              <a:rPr lang="ko-KR" altLang="en-US" dirty="0"/>
              <a:t>임의 개수의 값이 매개변수에 전달되는 인수를 </a:t>
            </a:r>
            <a:r>
              <a:rPr lang="ko-KR" altLang="en-US" b="1" dirty="0"/>
              <a:t>가변 인수</a:t>
            </a:r>
            <a:r>
              <a:rPr lang="en-US" altLang="ko-KR" b="1" dirty="0"/>
              <a:t>(Arbitrary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가변 인수는 대부분 함수 안에서 반복문을 사용해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FF5290-6593-447B-A301-F9DE2B36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315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9B61AE-F2A6-4DB8-9328-C2D093DD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542436"/>
            <a:ext cx="8017404" cy="23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662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가변 인수</a:t>
            </a:r>
            <a:endParaRPr lang="ko-KR" altLang="en-US" sz="12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 </a:t>
            </a:r>
            <a:r>
              <a:rPr lang="en-US" altLang="ko-KR" dirty="0"/>
              <a:t>(*member)</a:t>
            </a:r>
            <a:r>
              <a:rPr lang="ko-KR" altLang="en-US" dirty="0"/>
              <a:t>로 간단하게 반복 시킬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A6A15D-F1E7-4440-8022-D9D55EFA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51218"/>
            <a:ext cx="8017405" cy="2464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25CB7D-652C-4491-B509-72F602A08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42851"/>
            <a:ext cx="8017404" cy="27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4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가변 인수와 위치 인수</a:t>
            </a:r>
            <a:endParaRPr lang="ko-KR" altLang="en-US" sz="1200" dirty="0"/>
          </a:p>
          <a:p>
            <a:r>
              <a:rPr lang="ko-KR" altLang="en-US" dirty="0"/>
              <a:t>위치 인수를 가변 인수 앞에 둘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하지만 이런 경우에는 키워드 인수로 사용할 수 없습니다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5A2FAD-1136-4304-80D1-6F1563B2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129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6B5AE5-7823-4B2B-89C0-149117D10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29000"/>
            <a:ext cx="8017404" cy="24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573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가변 인수와 위치 인수</a:t>
            </a:r>
            <a:endParaRPr lang="ko-KR" altLang="en-US" sz="1200" dirty="0"/>
          </a:p>
          <a:p>
            <a:r>
              <a:rPr lang="ko-KR" altLang="en-US" dirty="0"/>
              <a:t>가변 인수 뒤에 위치 인수를 둘 수 없습니다</a:t>
            </a:r>
            <a:r>
              <a:rPr lang="en-US" altLang="ko-KR" dirty="0"/>
              <a:t>..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r>
              <a:rPr lang="ko-KR" altLang="en-US" dirty="0"/>
              <a:t>가변 인수 뒤에 인수를 둘 경우는 키워드 인수를 사용해야 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CA9990-D15E-4C39-A117-BC03745FD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24891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22B0EA-FDF0-4CB5-8075-92A518DE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69267"/>
            <a:ext cx="8017404" cy="24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170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9EDFA0-B390-488C-ADA6-624E3BAE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89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400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출력</a:t>
            </a:r>
            <a:r>
              <a:rPr lang="en-US" altLang="ko-KR" dirty="0"/>
              <a:t>(Output)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출력</a:t>
            </a:r>
            <a:r>
              <a:rPr lang="en-US" altLang="ko-KR" sz="1400" b="1" dirty="0"/>
              <a:t>(Output)</a:t>
            </a:r>
          </a:p>
          <a:p>
            <a:r>
              <a:rPr lang="ko-KR" altLang="en-US" dirty="0"/>
              <a:t>함수 안에서 결과값을 반환할 때는 </a:t>
            </a:r>
            <a:r>
              <a:rPr lang="en-US" altLang="ko-KR" dirty="0"/>
              <a:t>return </a:t>
            </a:r>
            <a:r>
              <a:rPr lang="ko-KR" altLang="en-US" dirty="0"/>
              <a:t>문을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반환되는 값이 없는 함수의 결과값을 받아 출력하면 </a:t>
            </a:r>
            <a:r>
              <a:rPr lang="en-US" altLang="ko-KR" dirty="0"/>
              <a:t>None</a:t>
            </a:r>
            <a:r>
              <a:rPr lang="ko-KR" altLang="en-US" dirty="0"/>
              <a:t>이 출력됩니다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함수가 여러 개의 결과값을 반환할 수도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DCD1D6-F2AC-40F8-A744-AEA4BE0BC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5917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85AEBB-3E42-4A60-BD01-D40C91435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898052"/>
            <a:ext cx="8017404" cy="15917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3F7749-C812-4FEC-8D40-6CA05FEDF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644886"/>
            <a:ext cx="8017404" cy="15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359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출력</a:t>
            </a:r>
            <a:r>
              <a:rPr lang="en-US" altLang="ko-KR" dirty="0"/>
              <a:t>(Output)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66E074-AFAF-4EDB-85C6-BCAA1CCC1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123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예외 처리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예외 처리</a:t>
            </a:r>
          </a:p>
          <a:p>
            <a:r>
              <a:rPr lang="ko-KR" altLang="en-US" dirty="0"/>
              <a:t>함수 내에서 발생할 수 있는 오류에 대한 사전 처리를 권고합니다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함수는 오류에 대한 처리가 없어 함수 사용 시 오류가 발생합니다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입력 오류 처리</a:t>
            </a:r>
            <a:endParaRPr lang="ko-KR" altLang="en-US" sz="1200" dirty="0"/>
          </a:p>
          <a:p>
            <a:r>
              <a:rPr lang="ko-KR" altLang="en-US" dirty="0"/>
              <a:t>나누는 값</a:t>
            </a:r>
            <a:r>
              <a:rPr lang="en-US" altLang="ko-KR" dirty="0"/>
              <a:t>, </a:t>
            </a:r>
            <a:r>
              <a:rPr lang="ko-KR" altLang="en-US" dirty="0"/>
              <a:t>즉 분모가 </a:t>
            </a:r>
            <a:r>
              <a:rPr lang="en-US" altLang="ko-KR" dirty="0"/>
              <a:t>0</a:t>
            </a:r>
            <a:r>
              <a:rPr lang="ko-KR" altLang="en-US" dirty="0"/>
              <a:t>인 경우에 대한 처리를 함수에 추가합니다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입력 데이터 형식 확인</a:t>
            </a:r>
            <a:endParaRPr lang="ko-KR" altLang="en-US" sz="1200" dirty="0"/>
          </a:p>
          <a:p>
            <a:r>
              <a:rPr lang="ko-KR" altLang="en-US" dirty="0"/>
              <a:t>다음과 같이 데이터 형식을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입력되는 데이터 형식이 적절한지 확인하는 구문을 함수에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9DC93-82DA-477F-AD6B-A9EAC92A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9"/>
            <a:ext cx="8017404" cy="1795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4550E5-B853-4200-85A8-879342B06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36323"/>
            <a:ext cx="8017404" cy="17951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5DD7B6-6CA1-4E10-89C5-7F4AC1386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921427"/>
            <a:ext cx="8017404" cy="17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6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멤버 연산자 </a:t>
            </a:r>
            <a:r>
              <a:rPr lang="en-US" altLang="ko-KR" sz="1200" b="1" dirty="0"/>
              <a:t>(Membership Operators): in, not in</a:t>
            </a:r>
            <a:endParaRPr lang="ko-KR" altLang="en-US" sz="1200" dirty="0"/>
          </a:p>
          <a:p>
            <a:r>
              <a:rPr lang="ko-KR" altLang="en-US" dirty="0"/>
              <a:t>어떤 값이 특정 객체의 요소인지 확인하는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F297F4-3ECF-4710-A972-F2913E25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57C269-EF86-4CEB-8BCE-E68DDD38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2" y="1113572"/>
            <a:ext cx="8017404" cy="38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535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EB0651-5E73-492A-9DDF-596C44A14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4810828" cy="32159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A6A184-D075-4BF7-B442-8F932360D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68" y="2721526"/>
            <a:ext cx="5359797" cy="30247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FDC51D-448A-4BAE-A4EB-77C34CC3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9" y="3052233"/>
            <a:ext cx="47835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583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F3F9E0-F75D-4E74-B3BB-463DFE114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5351962" cy="2908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12BEFB-5B4A-4399-9975-4B8165CC0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94" y="2533842"/>
            <a:ext cx="6053140" cy="3305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5DEF31-7790-4067-AD4E-85B834239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43" y="3194756"/>
            <a:ext cx="5636862" cy="33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275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9E72F8-F11E-4563-B738-CB04DE5C6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947738" cy="49724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45D1B6-850C-43B7-AFEE-DDC659629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45" y="1929342"/>
            <a:ext cx="74199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046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96BD4-AF14-46DB-9983-EDB91496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189112" cy="30368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89C53F-B37B-4ECB-AABA-8DC50F21D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42" y="1978025"/>
            <a:ext cx="4686511" cy="33475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64C1EA-F4FE-449C-A28F-D666BD582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85" y="2818418"/>
            <a:ext cx="4969291" cy="34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576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75B7EB-56CF-49B9-B752-38F05583D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581650" cy="449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391C0E-6FFD-4128-8ACA-1CCF2C65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23" y="2056985"/>
            <a:ext cx="62007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477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4171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 err="1"/>
              <a:t>정규식</a:t>
            </a:r>
            <a:r>
              <a:rPr lang="ko-KR" altLang="en-US" dirty="0"/>
              <a:t> 사용 전</a:t>
            </a:r>
            <a:r>
              <a:rPr lang="en-US" altLang="ko-KR" dirty="0"/>
              <a:t>/</a:t>
            </a:r>
            <a:r>
              <a:rPr lang="ko-KR" altLang="en-US" dirty="0"/>
              <a:t>후 비교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정규 표현식</a:t>
            </a:r>
          </a:p>
          <a:p>
            <a:r>
              <a:rPr lang="en-US" altLang="ko-KR" dirty="0"/>
              <a:t>Python </a:t>
            </a:r>
            <a:r>
              <a:rPr lang="ko-KR" altLang="en-US" dirty="0"/>
              <a:t>만의 기능이 아닌</a:t>
            </a:r>
            <a:r>
              <a:rPr lang="en-US" altLang="ko-KR" dirty="0"/>
              <a:t>, </a:t>
            </a:r>
            <a:r>
              <a:rPr lang="ko-KR" altLang="en-US" dirty="0"/>
              <a:t>문자열을 다루는 여러 곳에서 사용되는 공통된 표현식입니다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다소 이해하기 어려울 수 있지만</a:t>
            </a:r>
            <a:r>
              <a:rPr lang="en-US" altLang="ko-KR" dirty="0"/>
              <a:t>, </a:t>
            </a:r>
            <a:r>
              <a:rPr lang="ko-KR" altLang="en-US" dirty="0" err="1"/>
              <a:t>알아두면</a:t>
            </a:r>
            <a:r>
              <a:rPr lang="ko-KR" altLang="en-US" dirty="0"/>
              <a:t> 정말 편리한 기능입니다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400" b="1" dirty="0" err="1"/>
              <a:t>정규식</a:t>
            </a:r>
            <a:r>
              <a:rPr lang="ko-KR" altLang="en-US" sz="1400" b="1" dirty="0"/>
              <a:t> 사용 전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후 비교</a:t>
            </a:r>
          </a:p>
          <a:p>
            <a:r>
              <a:rPr lang="ko-KR" altLang="en-US" dirty="0"/>
              <a:t>기존의 반복문으로 처리하던 것을 정규 표현식으로 처리하면 코드가 단순 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물론 정규식에 대해 알지 못하면 암호</a:t>
            </a:r>
            <a:r>
              <a:rPr lang="en-US" altLang="ko-KR" dirty="0"/>
              <a:t>(?)</a:t>
            </a:r>
            <a:r>
              <a:rPr lang="ko-KR" altLang="en-US" dirty="0"/>
              <a:t>같은 느낌일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다음과 같이 이름과 전화번호가 섞여 있는 문자열이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위 문자열에서 전화번호 뒤 네 자리를 </a:t>
            </a:r>
            <a:r>
              <a:rPr lang="en-US" altLang="ko-KR" dirty="0"/>
              <a:t>XXXX</a:t>
            </a:r>
            <a:r>
              <a:rPr lang="ko-KR" altLang="en-US" dirty="0"/>
              <a:t>로 변경하려고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반복문과 정규식을 사용하는 방법 중 무엇이 간결한지 비교합니다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912DE-8B18-4D98-AD46-4AF6D7526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485601"/>
            <a:ext cx="8017404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530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 err="1"/>
              <a:t>정규식</a:t>
            </a:r>
            <a:r>
              <a:rPr lang="ko-KR" altLang="en-US" dirty="0"/>
              <a:t> 사용 전</a:t>
            </a:r>
            <a:r>
              <a:rPr lang="en-US" altLang="ko-KR" dirty="0"/>
              <a:t>/</a:t>
            </a:r>
            <a:r>
              <a:rPr lang="ko-KR" altLang="en-US" dirty="0"/>
              <a:t>후 비교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기존 반복문으로 처리</a:t>
            </a:r>
            <a:endParaRPr lang="ko-KR" altLang="en-US" sz="1200" dirty="0"/>
          </a:p>
          <a:p>
            <a:r>
              <a:rPr lang="ko-KR" altLang="en-US" dirty="0"/>
              <a:t>기존 반복문으로 전화번호 뒤 네 자리를 </a:t>
            </a:r>
            <a:r>
              <a:rPr lang="en-US" altLang="ko-KR" dirty="0"/>
              <a:t>XXXX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정규식으로 처리</a:t>
            </a:r>
            <a:endParaRPr lang="ko-KR" altLang="en-US" sz="1200" dirty="0"/>
          </a:p>
          <a:p>
            <a:r>
              <a:rPr lang="ko-KR" altLang="en-US" dirty="0"/>
              <a:t>정규식으로 전화번호 뒤 네 자리를 </a:t>
            </a:r>
            <a:r>
              <a:rPr lang="en-US" altLang="ko-KR" dirty="0"/>
              <a:t>XXXX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위 구문은 다음과 같이 작성할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패턴을 이후에 반복해서 사용할 때 좋은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30CDC5-91A8-4D11-A0EF-FA7945CC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106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D74AB2-15B0-424D-8652-6348BD47C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13851"/>
            <a:ext cx="8017404" cy="1028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933C6B-3CB4-45D1-B85B-7996B7D7E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175944"/>
            <a:ext cx="8017404" cy="10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189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 err="1"/>
              <a:t>정규식</a:t>
            </a:r>
            <a:r>
              <a:rPr lang="ko-KR" altLang="en-US" dirty="0"/>
              <a:t> 사용 전</a:t>
            </a:r>
            <a:r>
              <a:rPr lang="en-US" altLang="ko-KR" dirty="0"/>
              <a:t>/</a:t>
            </a:r>
            <a:r>
              <a:rPr lang="ko-KR" altLang="en-US" dirty="0"/>
              <a:t>후 비교 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1FD22E-2B64-40AB-A082-8BCB3AF5E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9662"/>
            <a:ext cx="6938673" cy="36570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A96336-AA1B-4E8A-B8C5-3F7D44CD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48" y="3643841"/>
            <a:ext cx="71723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4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기본적인 </a:t>
            </a:r>
            <a:r>
              <a:rPr lang="ko-KR" altLang="en-US" sz="1400" b="1" dirty="0" err="1"/>
              <a:t>정규식</a:t>
            </a:r>
            <a:endParaRPr lang="ko-KR" altLang="en-US" sz="1400" b="1" dirty="0"/>
          </a:p>
          <a:p>
            <a:r>
              <a:rPr lang="ko-KR" altLang="en-US" dirty="0"/>
              <a:t>정규식을 사용하려면 </a:t>
            </a:r>
            <a:r>
              <a:rPr lang="en-US" altLang="ko-KR" dirty="0"/>
              <a:t>re </a:t>
            </a:r>
            <a:r>
              <a:rPr lang="ko-KR" altLang="en-US" dirty="0"/>
              <a:t>라이브러리를 불러와야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같은 메서드를 사용해 특정 패턴의 문자열을 확인할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match()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문자열 처음부터 정규식과 매치 여부를 확인합니다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search()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문자열 전체를 대상으로 정규식과 매치 여부 확인합니다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findall</a:t>
            </a:r>
            <a:r>
              <a:rPr lang="en-US" altLang="ko-KR" dirty="0"/>
              <a:t>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정규식과 매치되는 모든 문자열을 리스트 형태로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finditer</a:t>
            </a:r>
            <a:r>
              <a:rPr lang="en-US" altLang="ko-KR" dirty="0"/>
              <a:t>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정규식과 매치되는 모든 문자열을 반복 가능한 개체로 반환합니다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특정 문자 또는 문자열 포함 여부 확인</a:t>
            </a:r>
          </a:p>
          <a:p>
            <a:r>
              <a:rPr lang="en-US" altLang="ko-KR" dirty="0"/>
              <a:t>match() </a:t>
            </a:r>
            <a:r>
              <a:rPr lang="ko-KR" altLang="en-US" dirty="0"/>
              <a:t>메서드는 문자열 처음부터 정규식과 매치 여부를 확인합니다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D348D2-AD9B-462F-A71E-A98A4873B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99876"/>
            <a:ext cx="3848100" cy="923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6B6956-DE54-4189-983A-1E9D5FAA1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276899"/>
            <a:ext cx="8017404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9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식별 연산자 </a:t>
            </a:r>
            <a:r>
              <a:rPr lang="en-US" altLang="ko-KR" sz="1200" b="1" dirty="0"/>
              <a:t>(Identity Operators): is, is not</a:t>
            </a:r>
            <a:endParaRPr lang="ko-KR" altLang="en-US" sz="1200" dirty="0"/>
          </a:p>
          <a:p>
            <a:r>
              <a:rPr lang="ko-KR" altLang="en-US" dirty="0"/>
              <a:t>두 객체가 동일한 객체인지 확인하는 연산자입니다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값의 같음을 비교하는 </a:t>
            </a:r>
            <a:r>
              <a:rPr lang="en-US" altLang="ko-KR" dirty="0"/>
              <a:t>==, != </a:t>
            </a:r>
            <a:r>
              <a:rPr lang="ko-KR" altLang="en-US" dirty="0"/>
              <a:t>연산자와는 조금 다른 의미를 가집니다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07512-02F5-43FD-83EC-6EEE60034C71}"/>
              </a:ext>
            </a:extLst>
          </p:cNvPr>
          <p:cNvSpPr txBox="1"/>
          <p:nvPr/>
        </p:nvSpPr>
        <p:spPr>
          <a:xfrm>
            <a:off x="4334933" y="5562599"/>
            <a:ext cx="3158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각 객체의 </a:t>
            </a:r>
            <a:r>
              <a:rPr lang="en-US" altLang="ko-KR" sz="900" dirty="0">
                <a:solidFill>
                  <a:srgbClr val="FF0000"/>
                </a:solidFill>
              </a:rPr>
              <a:t>ID</a:t>
            </a:r>
            <a:r>
              <a:rPr lang="ko-KR" altLang="en-US" sz="900" dirty="0">
                <a:solidFill>
                  <a:srgbClr val="FF0000"/>
                </a:solidFill>
              </a:rPr>
              <a:t>가 다름을 확인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FEB99C-F839-4FF1-820C-3B410081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7A554-3784-4A12-B893-302666BE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8" y="1117983"/>
            <a:ext cx="8017405" cy="3095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AFF964-CED7-4861-8BFF-DD23F97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8" y="4265108"/>
            <a:ext cx="801740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569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search() </a:t>
            </a:r>
            <a:r>
              <a:rPr lang="ko-KR" altLang="en-US" dirty="0"/>
              <a:t>메서드는 문자열 전체를 대상으로 정규식과 매치 여부를 확인합니다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조건문을 사용해 문자열에서 특정 문자 또는 문자열이 존재하는 지 표시할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6964F9-675D-48AD-834E-B34FAB24B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2168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D3F5CD-B439-4A33-AA23-3319DCB5B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69188"/>
            <a:ext cx="8017404" cy="22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8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매치된 결과를 다음과 같은 메서드로 확인할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group(): </a:t>
            </a:r>
            <a:r>
              <a:rPr lang="ko-KR" altLang="en-US" dirty="0"/>
              <a:t>매치된 문자열을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start(): </a:t>
            </a:r>
            <a:r>
              <a:rPr lang="ko-KR" altLang="en-US" dirty="0"/>
              <a:t>매치된 문자열의 시작 위치를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end(): </a:t>
            </a:r>
            <a:r>
              <a:rPr lang="ko-KR" altLang="en-US" dirty="0"/>
              <a:t>매치된 문자열의 끝 위치를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span(): </a:t>
            </a:r>
            <a:r>
              <a:rPr lang="ko-KR" altLang="en-US" dirty="0"/>
              <a:t>매치된 문자열의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끝</a:t>
            </a:r>
            <a:r>
              <a:rPr lang="en-US" altLang="ko-KR" dirty="0"/>
              <a:t>)</a:t>
            </a:r>
            <a:r>
              <a:rPr lang="ko-KR" altLang="en-US" dirty="0"/>
              <a:t>에 해당하는 </a:t>
            </a:r>
            <a:r>
              <a:rPr lang="ko-KR" altLang="en-US" dirty="0" err="1"/>
              <a:t>튜플을</a:t>
            </a:r>
            <a:r>
              <a:rPr lang="ko-KR" altLang="en-US" dirty="0"/>
              <a:t>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3BE6D2-69CC-4507-8D85-458B557EA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9"/>
            <a:ext cx="8017404" cy="22777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7EE688-4130-43B4-B420-FDE61174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08279"/>
            <a:ext cx="8017404" cy="227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75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en-US" altLang="ko-KR" dirty="0" err="1"/>
              <a:t>findall</a:t>
            </a:r>
            <a:r>
              <a:rPr lang="en-US" altLang="ko-KR" dirty="0"/>
              <a:t>() </a:t>
            </a:r>
            <a:r>
              <a:rPr lang="ko-KR" altLang="en-US" dirty="0"/>
              <a:t>메서드는 정규식과 매치되는 모든 문자열을 리스트 형태로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finditer</a:t>
            </a:r>
            <a:r>
              <a:rPr lang="en-US" altLang="ko-KR" dirty="0"/>
              <a:t>() </a:t>
            </a:r>
            <a:r>
              <a:rPr lang="ko-KR" altLang="en-US" dirty="0"/>
              <a:t>메서드는 정규식과 매치되는 모든 문자열을 반복 가능한 객체로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반복 가능하다는 것은 반복문에 </a:t>
            </a:r>
            <a:r>
              <a:rPr lang="ko-KR" altLang="en-US" dirty="0" err="1"/>
              <a:t>사용가능하다는</a:t>
            </a:r>
            <a:r>
              <a:rPr lang="ko-KR" altLang="en-US" dirty="0"/>
              <a:t>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AB32B1-2E6D-4AAD-8FDB-FB6D7F4B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18868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F3B751-00FF-49CA-B1B5-2242DDE0C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57625"/>
            <a:ext cx="8017404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101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나열된 문자 포함여부 확인</a:t>
            </a:r>
          </a:p>
          <a:p>
            <a:r>
              <a:rPr lang="ko-KR" altLang="en-US" dirty="0"/>
              <a:t>대괄호</a:t>
            </a:r>
            <a:r>
              <a:rPr lang="en-US" altLang="ko-KR" dirty="0"/>
              <a:t>([ ]) </a:t>
            </a:r>
            <a:r>
              <a:rPr lang="ko-KR" altLang="en-US" dirty="0"/>
              <a:t>안에 문자를 나열하여 그 문자들 포함 여부를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^</a:t>
            </a:r>
            <a:r>
              <a:rPr lang="ko-KR" altLang="en-US" dirty="0"/>
              <a:t>를 사용해 나열되지 않은 문자들 포함 여부를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6F9D9E-C835-4039-9318-6F7F641A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26000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DC819F-583B-4061-8176-B636465C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67639"/>
            <a:ext cx="8017404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5651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범위 안의 문자 포함여부 확인</a:t>
            </a:r>
          </a:p>
          <a:p>
            <a:r>
              <a:rPr lang="ko-KR" altLang="en-US" dirty="0"/>
              <a:t>빼기 기호</a:t>
            </a:r>
            <a:r>
              <a:rPr lang="en-US" altLang="ko-KR" dirty="0"/>
              <a:t>(-)</a:t>
            </a:r>
            <a:r>
              <a:rPr lang="ko-KR" altLang="en-US" dirty="0"/>
              <a:t>를 사용해 문자의 범위를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9C8885-C3E5-4900-88AD-5EE214859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52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4225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두 문자 사이의 문자 포함여부 확인</a:t>
            </a:r>
            <a:endParaRPr lang="ko-KR" altLang="en-US" b="1" dirty="0"/>
          </a:p>
          <a:p>
            <a:r>
              <a:rPr lang="ko-KR" altLang="en-US" dirty="0"/>
              <a:t>정규식의 </a:t>
            </a:r>
            <a:r>
              <a:rPr lang="en-US" altLang="ko-KR" dirty="0"/>
              <a:t>Dot(.) </a:t>
            </a:r>
            <a:r>
              <a:rPr lang="ko-KR" altLang="en-US" dirty="0"/>
              <a:t>메타 문자는 </a:t>
            </a:r>
            <a:r>
              <a:rPr lang="ko-KR" altLang="en-US" dirty="0" err="1"/>
              <a:t>줄바꿈</a:t>
            </a:r>
            <a:r>
              <a:rPr lang="ko-KR" altLang="en-US" dirty="0"/>
              <a:t> 문자인 </a:t>
            </a:r>
            <a:r>
              <a:rPr lang="en-US" altLang="ko-KR" dirty="0"/>
              <a:t>\n</a:t>
            </a:r>
            <a:r>
              <a:rPr lang="ko-KR" altLang="en-US" dirty="0"/>
              <a:t>을 제외한 모든 문자와 매치됩니다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문자 반복 확인</a:t>
            </a:r>
          </a:p>
          <a:p>
            <a:r>
              <a:rPr lang="ko-KR" altLang="en-US" dirty="0"/>
              <a:t>문자의 반복을 확인하는 여러 메타 문자가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2D98A0-77BE-492A-83A4-92CBD0F41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9"/>
            <a:ext cx="8017404" cy="20322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BD80B8-44D9-4CE8-AFB3-84F94B0CF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370144"/>
            <a:ext cx="8017404" cy="32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8357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r>
              <a:rPr lang="ko-KR" altLang="en-US" dirty="0"/>
              <a:t> 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986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기본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 자료형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정수형</a:t>
            </a:r>
            <a:endParaRPr lang="ko-KR" altLang="en-US" sz="1200" dirty="0"/>
          </a:p>
          <a:p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</a:t>
            </a:r>
            <a:r>
              <a:rPr lang="en-US" altLang="ko-KR" dirty="0"/>
              <a:t>(</a:t>
            </a:r>
            <a:r>
              <a:rPr lang="ko-KR" altLang="en-US" dirty="0"/>
              <a:t>자연수</a:t>
            </a:r>
            <a:r>
              <a:rPr lang="en-US" altLang="ko-KR" dirty="0"/>
              <a:t>)</a:t>
            </a:r>
            <a:r>
              <a:rPr lang="ko-KR" altLang="en-US" dirty="0"/>
              <a:t>를 합해 정수형이라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가장 잘 알고</a:t>
            </a:r>
            <a:r>
              <a:rPr lang="en-US" altLang="ko-KR" dirty="0"/>
              <a:t>, </a:t>
            </a:r>
            <a:r>
              <a:rPr lang="ko-KR" altLang="en-US" dirty="0"/>
              <a:t>가장 많이 사용하는 자료형 중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정수끼리의</a:t>
            </a:r>
            <a:r>
              <a:rPr lang="ko-KR" altLang="en-US" b="1" dirty="0"/>
              <a:t> 연산</a:t>
            </a:r>
            <a:r>
              <a:rPr lang="ko-KR" altLang="en-US" dirty="0"/>
              <a:t>결과가 </a:t>
            </a:r>
            <a:r>
              <a:rPr lang="ko-KR" altLang="en-US" b="1" dirty="0"/>
              <a:t>실수가 될 수 있습니다</a:t>
            </a:r>
            <a:r>
              <a:rPr lang="en-US" altLang="ko-KR" b="1" dirty="0"/>
              <a:t>.</a:t>
            </a:r>
            <a:r>
              <a:rPr lang="en-US" altLang="ko-KR" dirty="0"/>
              <a:t>(</a:t>
            </a:r>
            <a:r>
              <a:rPr lang="ko-KR" altLang="en-US" dirty="0"/>
              <a:t>특히 나누기 연산</a:t>
            </a:r>
            <a:r>
              <a:rPr lang="en-US" altLang="ko-KR" dirty="0"/>
              <a:t>, 5 / 2 = 2.5)</a:t>
            </a:r>
          </a:p>
          <a:p>
            <a:r>
              <a:rPr lang="ko-KR" altLang="en-US" dirty="0"/>
              <a:t>변수 이름을 보고 자료형을 알 수는 없습니다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type()</a:t>
            </a:r>
            <a:r>
              <a:rPr lang="ko-KR" altLang="en-US" dirty="0"/>
              <a:t> 함수로 어떤 </a:t>
            </a:r>
            <a:r>
              <a:rPr lang="ko-KR" altLang="en-US" dirty="0" err="1"/>
              <a:t>자료형인지</a:t>
            </a:r>
            <a:r>
              <a:rPr lang="ko-KR" altLang="en-US" dirty="0"/>
              <a:t> 확인합니다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실수형</a:t>
            </a:r>
            <a:endParaRPr lang="ko-KR" altLang="en-US" sz="1200" dirty="0"/>
          </a:p>
          <a:p>
            <a:r>
              <a:rPr lang="ko-KR" altLang="en-US" dirty="0"/>
              <a:t>소수점을 표시할 수 있는 숫자를 실수형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역시 정수와 더불어 가장 많이 사용하는 자료형 중 하나입니다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62C25-741C-4EF8-8FDE-75008E69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76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46D7CA-D867-4F84-9EF5-9422F09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2743"/>
            <a:ext cx="8017404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6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 err="1"/>
              <a:t>불리언형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불리언</a:t>
            </a:r>
            <a:r>
              <a:rPr lang="en-US" altLang="ko-KR" sz="1400" b="1" dirty="0"/>
              <a:t>(Boolean)</a:t>
            </a:r>
          </a:p>
          <a:p>
            <a:r>
              <a:rPr lang="ko-KR" altLang="en-US" dirty="0" err="1"/>
              <a:t>불리언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부울로</a:t>
            </a:r>
            <a:r>
              <a:rPr lang="ko-KR" altLang="en-US" dirty="0"/>
              <a:t> 발음</a:t>
            </a:r>
            <a:r>
              <a:rPr lang="en-US" altLang="ko-KR" dirty="0"/>
              <a:t>) </a:t>
            </a:r>
            <a:r>
              <a:rPr lang="ko-KR" altLang="en-US" dirty="0"/>
              <a:t>자료형은 논리 </a:t>
            </a:r>
            <a:r>
              <a:rPr lang="ko-KR" altLang="en-US" dirty="0" err="1"/>
              <a:t>자료형이라고도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참과 거짓을 나타내는 데 쓰이며</a:t>
            </a:r>
            <a:r>
              <a:rPr lang="en-US" altLang="ko-KR" dirty="0"/>
              <a:t>, </a:t>
            </a:r>
            <a:r>
              <a:rPr lang="ko-KR" altLang="en-US" dirty="0"/>
              <a:t>주로 참은 </a:t>
            </a:r>
            <a:r>
              <a:rPr lang="en-US" altLang="ko-KR" dirty="0"/>
              <a:t>1, </a:t>
            </a:r>
            <a:r>
              <a:rPr lang="ko-KR" altLang="en-US" dirty="0"/>
              <a:t>거짓은 </a:t>
            </a:r>
            <a:r>
              <a:rPr lang="en-US" altLang="ko-KR" dirty="0"/>
              <a:t>0</a:t>
            </a:r>
            <a:r>
              <a:rPr lang="ko-KR" altLang="en-US" dirty="0"/>
              <a:t>에 대응하나 언어마다 다를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 대신에 참과 거짓을 나타내는 영어 단어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쓰기도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에서는 </a:t>
            </a:r>
            <a:r>
              <a:rPr lang="en-US" altLang="ko-KR" b="1" dirty="0"/>
              <a:t>True</a:t>
            </a:r>
            <a:r>
              <a:rPr lang="en-US" altLang="ko-KR" dirty="0"/>
              <a:t>, </a:t>
            </a:r>
            <a:r>
              <a:rPr lang="en-US" altLang="ko-KR" b="1" dirty="0"/>
              <a:t>False</a:t>
            </a:r>
            <a:r>
              <a:rPr lang="ko-KR" altLang="en-US" dirty="0"/>
              <a:t> </a:t>
            </a:r>
            <a:r>
              <a:rPr lang="en-US" altLang="ko-KR" dirty="0"/>
              <a:t>(</a:t>
            </a:r>
            <a:r>
              <a:rPr lang="ko-KR" altLang="en-US" dirty="0"/>
              <a:t>첫 문자를 꼭 대소문자로 써야 함</a:t>
            </a:r>
            <a:r>
              <a:rPr lang="en-US" altLang="ko-KR" dirty="0"/>
              <a:t>) </a:t>
            </a:r>
            <a:r>
              <a:rPr lang="ko-KR" altLang="en-US" dirty="0"/>
              <a:t>값을 가지는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True, False</a:t>
            </a:r>
            <a:r>
              <a:rPr lang="ko-KR" altLang="en-US" dirty="0"/>
              <a:t>와 문자열 </a:t>
            </a:r>
            <a:r>
              <a:rPr lang="en-US" altLang="ko-KR" dirty="0"/>
              <a:t>'True', 'False'</a:t>
            </a:r>
            <a:r>
              <a:rPr lang="ko-KR" altLang="en-US" dirty="0"/>
              <a:t>는 전혀 다르니 주의해야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는 일반적으로 </a:t>
            </a:r>
            <a:r>
              <a:rPr lang="ko-KR" altLang="en-US" b="1" dirty="0"/>
              <a:t>조건문</a:t>
            </a:r>
            <a:r>
              <a:rPr lang="ko-KR" altLang="en-US" dirty="0"/>
              <a:t>이나 </a:t>
            </a:r>
            <a:r>
              <a:rPr lang="ko-KR" altLang="en-US" b="1" dirty="0"/>
              <a:t>반복문</a:t>
            </a:r>
            <a:r>
              <a:rPr lang="ko-KR" altLang="en-US" dirty="0"/>
              <a:t>에 많이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True, False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불리언과</a:t>
            </a:r>
            <a:r>
              <a:rPr lang="ko-KR" altLang="en-US" sz="1200" b="1" dirty="0"/>
              <a:t> 논리 연산자</a:t>
            </a:r>
            <a:endParaRPr lang="ko-KR" altLang="en-US" sz="1200" dirty="0"/>
          </a:p>
          <a:p>
            <a:r>
              <a:rPr lang="ko-KR" altLang="en-US" dirty="0"/>
              <a:t>논리연산자에 대해서 앞에서 다뤘지만 다시 한번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대문자 </a:t>
            </a:r>
            <a:r>
              <a:rPr lang="en-US" altLang="ko-KR" dirty="0"/>
              <a:t>AND, OR, NOT</a:t>
            </a:r>
            <a:r>
              <a:rPr lang="ko-KR" altLang="en-US" dirty="0"/>
              <a:t>이 아닌 소문자 </a:t>
            </a:r>
            <a:r>
              <a:rPr lang="en-US" altLang="ko-KR" dirty="0"/>
              <a:t>and, or, not</a:t>
            </a:r>
            <a:r>
              <a:rPr lang="ko-KR" altLang="en-US" dirty="0"/>
              <a:t>임에 각별히 주의합니다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95E3DD-B1CE-4F9E-8749-DDEBF1B1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2218584"/>
            <a:ext cx="8017404" cy="2581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30B8CA-B058-4B1D-8BE7-F26755B5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38866"/>
            <a:ext cx="8017404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85737"/>
              </p:ext>
            </p:extLst>
          </p:nvPr>
        </p:nvGraphicFramePr>
        <p:xfrm>
          <a:off x="1600201" y="2166867"/>
          <a:ext cx="8991598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20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518293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5383105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연산자와 기본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연산자 및 기본적인 자료형을 배움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문자열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문자열 관련한 자료형을 배움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튜플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05.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06.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딕셔너리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r>
              <a:rPr lang="en-US" altLang="ko-KR" b="1" dirty="0"/>
              <a:t>float()</a:t>
            </a:r>
            <a:r>
              <a:rPr lang="en-US" altLang="ko-KR" dirty="0"/>
              <a:t>, </a:t>
            </a:r>
            <a:r>
              <a:rPr lang="en-US" altLang="ko-KR" b="1" dirty="0"/>
              <a:t>int()</a:t>
            </a:r>
            <a:r>
              <a:rPr lang="en-US" altLang="ko-KR" dirty="0"/>
              <a:t>, </a:t>
            </a:r>
            <a:r>
              <a:rPr lang="en-US" altLang="ko-KR" b="1" dirty="0"/>
              <a:t>str()</a:t>
            </a:r>
            <a:r>
              <a:rPr lang="en-US" altLang="ko-KR" dirty="0"/>
              <a:t>, </a:t>
            </a:r>
            <a:r>
              <a:rPr lang="en-US" altLang="ko-KR" b="1" dirty="0"/>
              <a:t>bool()</a:t>
            </a:r>
            <a:r>
              <a:rPr lang="ko-KR" altLang="en-US" dirty="0"/>
              <a:t> 함수를 사용해 자료형을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이름이 자료형 이름과 같으므로 쉽게 기억할 수 있을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bool() </a:t>
            </a:r>
            <a:r>
              <a:rPr lang="ko-KR" altLang="en-US" dirty="0"/>
              <a:t>함수는 공백 문자</a:t>
            </a:r>
            <a:r>
              <a:rPr lang="en-US" altLang="ko-KR" dirty="0"/>
              <a:t>('') </a:t>
            </a:r>
            <a:r>
              <a:rPr lang="ko-KR" altLang="en-US" dirty="0"/>
              <a:t>와 </a:t>
            </a:r>
            <a:r>
              <a:rPr lang="en-US" altLang="ko-KR" dirty="0"/>
              <a:t>0</a:t>
            </a:r>
            <a:r>
              <a:rPr lang="ko-KR" altLang="en-US" dirty="0"/>
              <a:t>에 대해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있으면 </a:t>
            </a:r>
            <a:r>
              <a:rPr lang="en-US" altLang="ko-KR" dirty="0"/>
              <a:t>True, </a:t>
            </a:r>
            <a:r>
              <a:rPr lang="ko-KR" altLang="en-US" dirty="0"/>
              <a:t>없으면 </a:t>
            </a:r>
            <a:r>
              <a:rPr lang="en-US" altLang="ko-KR" dirty="0"/>
              <a:t>False</a:t>
            </a:r>
            <a:r>
              <a:rPr lang="ko-KR" altLang="en-US" dirty="0"/>
              <a:t>로 기억하면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float()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정수 → 실수</a:t>
            </a:r>
            <a:endParaRPr lang="en-US" altLang="ko-KR" sz="1200" dirty="0"/>
          </a:p>
          <a:p>
            <a:r>
              <a:rPr lang="ko-KR" altLang="en-US" dirty="0"/>
              <a:t>정수형을 실수형으로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2) int()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실수 → 정수</a:t>
            </a:r>
            <a:r>
              <a:rPr lang="en-US" altLang="ko-KR" sz="1200" b="1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실수형을 정수형으로 형변환을 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C4915-3F1D-4988-B151-0771B52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2228839"/>
            <a:ext cx="8017404" cy="2113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0CD63-F482-4E35-9A77-44FB45E0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653169"/>
            <a:ext cx="8017404" cy="18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5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str()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 → 문자열</a:t>
            </a:r>
            <a:endParaRPr lang="en-US" altLang="ko-KR" sz="1200" dirty="0"/>
          </a:p>
          <a:p>
            <a:r>
              <a:rPr lang="ko-KR" altLang="en-US" dirty="0"/>
              <a:t>숫자를 문자열로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4) bool()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문자열 → </a:t>
            </a:r>
            <a:r>
              <a:rPr lang="ko-KR" altLang="en-US" sz="1200" b="1" dirty="0" err="1"/>
              <a:t>불리언형</a:t>
            </a:r>
            <a:endParaRPr lang="en-US" altLang="ko-KR" sz="1200" dirty="0"/>
          </a:p>
          <a:p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 err="1"/>
              <a:t>문자열를</a:t>
            </a:r>
            <a:r>
              <a:rPr lang="ko-KR" altLang="en-US" dirty="0"/>
              <a:t> </a:t>
            </a:r>
            <a:r>
              <a:rPr lang="ko-KR" altLang="en-US" dirty="0" err="1"/>
              <a:t>불리언형으로</a:t>
            </a:r>
            <a:r>
              <a:rPr lang="ko-KR" altLang="en-US" dirty="0"/>
              <a:t>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F56FD-FB01-4EAF-9F1D-DF2D7CB2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863603"/>
            <a:ext cx="8017404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CE716E-5A01-4507-B454-F067B799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53888"/>
            <a:ext cx="8017404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2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 연습문제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C9C84-370D-4900-B0FD-FB7F779F7178}"/>
              </a:ext>
            </a:extLst>
          </p:cNvPr>
          <p:cNvSpPr txBox="1"/>
          <p:nvPr/>
        </p:nvSpPr>
        <p:spPr>
          <a:xfrm>
            <a:off x="9321800" y="5442131"/>
            <a:ext cx="248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문자열과 숫자는 연결 할 수 없어 숫자를 문자열로 형변환한 후 연결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175E4-2CA6-4BAE-BADE-69A7E0F4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113572"/>
            <a:ext cx="7296150" cy="3648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BDBB1A-2E69-4128-90C1-4A3EE7A87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141" y="1948539"/>
            <a:ext cx="7917392" cy="34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날짜 시간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날짜 시간 자료형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날짜와 시간 관련 자료형을 제공하지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필요하다면 </a:t>
            </a:r>
            <a:r>
              <a:rPr lang="en-US" altLang="ko-KR" b="1" dirty="0"/>
              <a:t>datetime</a:t>
            </a:r>
            <a:r>
              <a:rPr lang="ko-KR" altLang="en-US" dirty="0"/>
              <a:t> 라이브러리를 불러와 사용해야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AAD4B4-245C-4BDB-8C27-F43B909A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1"/>
            <a:ext cx="8017404" cy="38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19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EBE6BD-C85D-4AB2-9368-F0C840EC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0297228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03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6C0690-6FFC-4BFF-B4AE-E08CC5FC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4" y="1113572"/>
            <a:ext cx="6438634" cy="5592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553B64-633B-4C91-94BD-79957D16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1091141"/>
            <a:ext cx="6808962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4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0C6D46-C914-4808-B77E-DA808F24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6165495" cy="5543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CC19D6-16E9-4523-A5F9-D7FD790A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186" y="1388291"/>
            <a:ext cx="6320657" cy="45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 관련하여 개념 및 실습</a:t>
            </a:r>
          </a:p>
        </p:txBody>
      </p:sp>
    </p:spTree>
    <p:extLst>
      <p:ext uri="{BB962C8B-B14F-4D97-AF65-F5344CB8AC3E}">
        <p14:creationId xmlns:p14="http://schemas.microsoft.com/office/powerpoint/2010/main" val="3956648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r>
              <a:rPr lang="ko-KR" altLang="en-US" dirty="0"/>
              <a:t>기본 </a:t>
            </a:r>
            <a:r>
              <a:rPr lang="ko-KR" altLang="en-US" dirty="0" err="1"/>
              <a:t>자료형이지만</a:t>
            </a:r>
            <a:r>
              <a:rPr lang="ko-KR" altLang="en-US" dirty="0"/>
              <a:t> 이해해야 할 부분이 많아 별도로 분리해서 학습합니다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표현</a:t>
            </a:r>
            <a:endParaRPr lang="ko-KR" altLang="en-US" sz="1200" dirty="0"/>
          </a:p>
          <a:p>
            <a:r>
              <a:rPr lang="ko-KR" altLang="en-US" b="1" dirty="0"/>
              <a:t>작은 따옴표</a:t>
            </a:r>
            <a:r>
              <a:rPr lang="en-US" altLang="ko-KR" dirty="0"/>
              <a:t>, </a:t>
            </a:r>
            <a:r>
              <a:rPr lang="ko-KR" altLang="en-US" dirty="0"/>
              <a:t>또는 </a:t>
            </a:r>
            <a:r>
              <a:rPr lang="ko-KR" altLang="en-US" b="1" dirty="0"/>
              <a:t>큰 따옴표</a:t>
            </a:r>
            <a:r>
              <a:rPr lang="ko-KR" altLang="en-US" dirty="0"/>
              <a:t>를 사용해 문자열을 표현합니다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len</a:t>
            </a:r>
            <a:r>
              <a:rPr lang="en-US" altLang="ko-KR" b="1" dirty="0"/>
              <a:t>()</a:t>
            </a:r>
            <a:r>
              <a:rPr lang="ko-KR" altLang="en-US" dirty="0"/>
              <a:t> 함수로 문자열 길이</a:t>
            </a:r>
            <a:r>
              <a:rPr lang="en-US" altLang="ko-KR" dirty="0"/>
              <a:t>(=</a:t>
            </a:r>
            <a:r>
              <a:rPr lang="ko-KR" altLang="en-US" dirty="0"/>
              <a:t>포함된 문자 개수</a:t>
            </a:r>
            <a:r>
              <a:rPr lang="en-US" altLang="ko-KR" dirty="0"/>
              <a:t>)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나열</a:t>
            </a:r>
            <a:endParaRPr lang="ko-KR" altLang="en-US" sz="1200" dirty="0"/>
          </a:p>
          <a:p>
            <a:r>
              <a:rPr lang="ko-KR" altLang="en-US" dirty="0"/>
              <a:t>문자열을 콤마 없이 나란히 나열하면 합쳐진 결과를 얻습니다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1C7D5-7597-4E3F-8D5B-0A9187936E94}"/>
              </a:ext>
            </a:extLst>
          </p:cNvPr>
          <p:cNvSpPr txBox="1"/>
          <p:nvPr/>
        </p:nvSpPr>
        <p:spPr>
          <a:xfrm>
            <a:off x="1433146" y="6233185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변수 한 개에 문자열을 콤마로 구분하여 대입을 한다면 </a:t>
            </a:r>
            <a:r>
              <a:rPr lang="ko-KR" altLang="en-US" sz="900" dirty="0" err="1">
                <a:solidFill>
                  <a:srgbClr val="FF0000"/>
                </a:solidFill>
              </a:rPr>
              <a:t>튜플로</a:t>
            </a:r>
            <a:r>
              <a:rPr lang="ko-KR" altLang="en-US" sz="900" dirty="0">
                <a:solidFill>
                  <a:srgbClr val="FF0000"/>
                </a:solidFill>
              </a:rPr>
              <a:t> 출력된다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C2CAAB-1D39-468A-83FF-2BB60B1C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58" y="1113572"/>
            <a:ext cx="7958137" cy="2867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287AEC-6CE0-4A26-8F7A-EB872368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58" y="4145513"/>
            <a:ext cx="7958137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ABEA63-2F65-4500-A0D5-FF17E529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58" y="5248275"/>
            <a:ext cx="7958137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5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줄 문자열 표현</a:t>
            </a:r>
            <a:endParaRPr lang="ko-KR" altLang="en-US" sz="1200" dirty="0"/>
          </a:p>
          <a:p>
            <a:r>
              <a:rPr lang="ko-KR" altLang="en-US" dirty="0"/>
              <a:t>문자열 앞뒤에 따옴표 세 개를 나열하거나</a:t>
            </a:r>
            <a:r>
              <a:rPr lang="en-US" altLang="ko-KR" dirty="0"/>
              <a:t>, \n</a:t>
            </a:r>
            <a:r>
              <a:rPr lang="ko-KR" altLang="en-US" dirty="0"/>
              <a:t>을 사용해 여러 줄 표현이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  <a:endParaRPr lang="en-US" altLang="ko-KR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문자열에 따옴표 넣기</a:t>
            </a:r>
            <a:endParaRPr lang="ko-KR" altLang="en-US" sz="1200" dirty="0"/>
          </a:p>
          <a:p>
            <a:r>
              <a:rPr lang="ko-KR" altLang="en-US" dirty="0"/>
              <a:t>큰 따옴표 안에 작은 따옴표</a:t>
            </a:r>
            <a:r>
              <a:rPr lang="en-US" altLang="ko-KR" dirty="0"/>
              <a:t>, </a:t>
            </a:r>
            <a:r>
              <a:rPr lang="ko-KR" altLang="en-US" dirty="0"/>
              <a:t>또는 작은 따옴표 안에 큰 따옴표를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\' </a:t>
            </a:r>
            <a:r>
              <a:rPr lang="ko-KR" altLang="en-US" dirty="0"/>
              <a:t>또는 </a:t>
            </a:r>
            <a:r>
              <a:rPr lang="en-US" altLang="ko-KR" dirty="0"/>
              <a:t>\"</a:t>
            </a:r>
            <a:r>
              <a:rPr lang="ko-KR" altLang="en-US" dirty="0"/>
              <a:t>를 사용해도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문자열에 </a:t>
            </a:r>
            <a:r>
              <a:rPr lang="en-US" altLang="ko-KR" sz="1200" b="1" dirty="0"/>
              <a:t>\ </a:t>
            </a:r>
            <a:r>
              <a:rPr lang="ko-KR" altLang="en-US" sz="1200" b="1" dirty="0"/>
              <a:t>넣기</a:t>
            </a:r>
            <a:endParaRPr lang="ko-KR" altLang="en-US" sz="1200" dirty="0"/>
          </a:p>
          <a:p>
            <a:r>
              <a:rPr lang="ko-KR" altLang="en-US" dirty="0"/>
              <a:t>만일 문자열에 </a:t>
            </a:r>
            <a:r>
              <a:rPr lang="en-US" altLang="ko-KR" dirty="0"/>
              <a:t>\</a:t>
            </a:r>
            <a:r>
              <a:rPr lang="ko-KR" altLang="en-US" dirty="0"/>
              <a:t>를 넣고자 한다면 다음 구문과 같이 합니다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7DC7CF-A5C0-41D7-8CA3-124E087C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942756"/>
            <a:ext cx="8039100" cy="1847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3618A4-EDB3-4BCD-B30F-29D2BC5F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197807"/>
            <a:ext cx="8039100" cy="156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BBCDE-E65F-45DA-AE59-72385FB8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195" y="5115144"/>
            <a:ext cx="8039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17999"/>
              </p:ext>
            </p:extLst>
          </p:nvPr>
        </p:nvGraphicFramePr>
        <p:xfrm>
          <a:off x="1600201" y="2166867"/>
          <a:ext cx="8991598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20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518293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5383105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07.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제어문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08.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함수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09.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정규 표현식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읽고 쓰기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엑셀 파일 다루기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보내기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160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- </a:t>
            </a:r>
            <a:r>
              <a:rPr lang="ko-KR" altLang="en-US" dirty="0"/>
              <a:t>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연산</a:t>
            </a:r>
          </a:p>
          <a:p>
            <a:r>
              <a:rPr lang="ko-KR" altLang="en-US" dirty="0"/>
              <a:t>문자열 연산은 숫자 연산과 당연히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연산에 대해 </a:t>
            </a:r>
            <a:r>
              <a:rPr lang="ko-KR" altLang="en-US" dirty="0" err="1"/>
              <a:t>알아두면</a:t>
            </a:r>
            <a:r>
              <a:rPr lang="ko-KR" altLang="en-US" dirty="0"/>
              <a:t> 이후에 편리하게 사용할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>
              <a:buAutoNum type="arabicParenR"/>
            </a:pPr>
            <a:r>
              <a:rPr lang="ko-KR" altLang="en-US" sz="1200" b="1" dirty="0"/>
              <a:t>문자열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문자열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결합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* 정수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반복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40390D-E7F3-415B-B755-9DE5F31B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928678"/>
            <a:ext cx="8017404" cy="1476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81AA0D-625A-49BD-9661-824F3063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545738"/>
            <a:ext cx="8017404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0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r>
              <a:rPr lang="ko-KR" altLang="en-US" dirty="0"/>
              <a:t>문자열 일부분만 바꾸면서 해당 문자열을 재사용할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문자열에서 이름만 변경하며 사용하는 경우입니다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 </a:t>
            </a:r>
            <a:r>
              <a:rPr lang="ko-KR" altLang="en-US" b="1" dirty="0"/>
              <a:t>문자열 </a:t>
            </a:r>
            <a:r>
              <a:rPr lang="ko-KR" altLang="en-US" b="1" dirty="0" err="1"/>
              <a:t>포맷팅</a:t>
            </a:r>
            <a:r>
              <a:rPr lang="ko-KR" altLang="en-US" dirty="0" err="1"/>
              <a:t>이라고</a:t>
            </a:r>
            <a:r>
              <a:rPr lang="ko-KR" altLang="en-US" dirty="0"/>
              <a:t> 하며</a:t>
            </a:r>
            <a:r>
              <a:rPr lang="en-US" altLang="ko-KR" dirty="0"/>
              <a:t>, </a:t>
            </a:r>
            <a:r>
              <a:rPr lang="ko-KR" altLang="en-US" b="1" dirty="0"/>
              <a:t>문자열</a:t>
            </a:r>
            <a:r>
              <a:rPr lang="en-US" altLang="ko-KR" b="1" dirty="0"/>
              <a:t>.format()</a:t>
            </a:r>
            <a:r>
              <a:rPr lang="ko-KR" altLang="en-US" dirty="0"/>
              <a:t> 형태로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ko-KR" altLang="en-US" dirty="0"/>
              <a:t>단순 문자열에서 </a:t>
            </a:r>
            <a:r>
              <a:rPr lang="en-US" altLang="ko-KR" dirty="0"/>
              <a:t>{ }</a:t>
            </a:r>
            <a:r>
              <a:rPr lang="ko-KR" altLang="en-US" dirty="0"/>
              <a:t>는 아무 의미가 없습니다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49404-F869-4DC0-854F-0DA1D773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724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254B4-0421-45B3-AE74-F82C9E44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037841"/>
            <a:ext cx="801740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표시 위치 지정</a:t>
            </a:r>
            <a:endParaRPr lang="ko-KR" altLang="en-US" sz="1200" dirty="0"/>
          </a:p>
          <a:p>
            <a:r>
              <a:rPr lang="en-US" altLang="ko-KR" dirty="0"/>
              <a:t>{ } </a:t>
            </a:r>
            <a:r>
              <a:rPr lang="ko-KR" altLang="en-US" dirty="0"/>
              <a:t>안에 변수 위치 값을 지정해야 하지만</a:t>
            </a:r>
            <a:r>
              <a:rPr lang="en-US" altLang="ko-KR" dirty="0"/>
              <a:t>, </a:t>
            </a:r>
            <a:r>
              <a:rPr lang="ko-KR" altLang="en-US" dirty="0"/>
              <a:t>순서대로 사용될 것이면 생략하는 경우가 많습니다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{ } </a:t>
            </a:r>
            <a:r>
              <a:rPr lang="ko-KR" altLang="en-US" dirty="0"/>
              <a:t>는 출력되는 값 순서 외에도 출력되는 형태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자리수</a:t>
            </a:r>
            <a:r>
              <a:rPr lang="ko-KR" altLang="en-US" dirty="0"/>
              <a:t> 등을 제어할 수 있는 기능도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F32DD-6A46-4781-A042-7AF727EC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0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76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자릿수와 정렬 방식 지정</a:t>
            </a:r>
            <a:endParaRPr lang="ko-KR" altLang="en-US" sz="1200" dirty="0"/>
          </a:p>
          <a:p>
            <a:r>
              <a:rPr lang="ko-KR" altLang="en-US" dirty="0"/>
              <a:t>좀 더 세밀한 출력 형태를 지정하고 싶은 경우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A0848-49D9-4DD5-92E6-F6A144C3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93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 연습문제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878AB8-D1C3-41F0-AA28-F6F09A5E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1113572"/>
            <a:ext cx="7791450" cy="3181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D2D133-3DE7-4637-BB56-AE193D5A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16" y="3390485"/>
            <a:ext cx="75819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8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f-String</a:t>
            </a:r>
            <a:endParaRPr lang="ko-KR" altLang="en-US" sz="1200" b="1" dirty="0"/>
          </a:p>
          <a:p>
            <a:r>
              <a:rPr lang="ko-KR" altLang="en-US" dirty="0"/>
              <a:t>최근에는 다음과 같은 방법</a:t>
            </a:r>
            <a:r>
              <a:rPr lang="en-US" altLang="ko-KR" dirty="0"/>
              <a:t>(f-String)</a:t>
            </a:r>
            <a:r>
              <a:rPr lang="ko-KR" altLang="en-US" dirty="0"/>
              <a:t>을 많이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8B97D-1F1C-467C-A04D-395982E0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5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9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 </a:t>
            </a:r>
            <a:r>
              <a:rPr lang="ko-KR" altLang="en-US" dirty="0"/>
              <a:t>연습문제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304999-F4F9-4DCA-85E1-98A6370A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" y="1113572"/>
            <a:ext cx="7229475" cy="2809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0480D-FDD5-4A12-827E-463B5579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3333220"/>
            <a:ext cx="7839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0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r>
              <a:rPr lang="ko-KR" altLang="en-US" dirty="0"/>
              <a:t>문자열은 문자 요소가 모여서 만들어진 자료형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'ABC'</a:t>
            </a:r>
            <a:r>
              <a:rPr lang="ko-KR" altLang="en-US" b="1" dirty="0"/>
              <a:t>는 </a:t>
            </a:r>
            <a:r>
              <a:rPr lang="en-US" altLang="ko-KR" b="1" dirty="0"/>
              <a:t>'A', 'B', 'C' </a:t>
            </a:r>
            <a:r>
              <a:rPr lang="ko-KR" altLang="en-US" b="1" dirty="0"/>
              <a:t>세 요소가 모인 것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정수형 위치 인덱스를 사용해 원하는 요소를 조회하는 것을 </a:t>
            </a:r>
            <a:r>
              <a:rPr lang="ko-KR" altLang="en-US" b="1" dirty="0"/>
              <a:t>인덱싱</a:t>
            </a:r>
            <a:r>
              <a:rPr lang="en-US" altLang="ko-KR" b="1" dirty="0"/>
              <a:t>(Indexing)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범위를 지정해 일정 범위의 요소를 조회하는 것을 </a:t>
            </a:r>
            <a:r>
              <a:rPr lang="ko-KR" altLang="en-US" b="1" dirty="0" err="1"/>
              <a:t>슬라이싱</a:t>
            </a:r>
            <a:r>
              <a:rPr lang="en-US" altLang="ko-KR" b="1" dirty="0"/>
              <a:t>(Slicing)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값은 </a:t>
            </a:r>
            <a:r>
              <a:rPr lang="en-US" altLang="ko-KR" dirty="0"/>
              <a:t>0</a:t>
            </a:r>
            <a:r>
              <a:rPr lang="ko-KR" altLang="en-US" dirty="0"/>
              <a:t>부터 시작함을 잊어서는 안됩니다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인덱싱과 </a:t>
            </a:r>
            <a:r>
              <a:rPr lang="ko-KR" altLang="en-US" dirty="0" err="1"/>
              <a:t>슬라이싱은</a:t>
            </a:r>
            <a:r>
              <a:rPr lang="ko-KR" altLang="en-US" dirty="0"/>
              <a:t> 이후에 다룰 리스트</a:t>
            </a:r>
            <a:r>
              <a:rPr lang="en-US" altLang="ko-KR" dirty="0"/>
              <a:t>(List)</a:t>
            </a:r>
            <a:r>
              <a:rPr lang="ko-KR" altLang="en-US" dirty="0"/>
              <a:t>와 비슷한 특성을 가집니다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B215C7-5BEE-4D95-9CA5-020742276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9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인덱싱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EBA6DC-357E-4D6C-BB25-BACC6ECA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0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8DFED-23CC-4B26-8301-C72C72A08B50}"/>
              </a:ext>
            </a:extLst>
          </p:cNvPr>
          <p:cNvSpPr txBox="1"/>
          <p:nvPr/>
        </p:nvSpPr>
        <p:spPr>
          <a:xfrm>
            <a:off x="8426913" y="5237897"/>
            <a:ext cx="2429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 </a:t>
            </a:r>
            <a:r>
              <a:rPr lang="ko-KR" altLang="en-US" sz="900" dirty="0" err="1">
                <a:solidFill>
                  <a:srgbClr val="FF0000"/>
                </a:solidFill>
              </a:rPr>
              <a:t>슬라이싱으로</a:t>
            </a:r>
            <a:r>
              <a:rPr lang="ko-KR" altLang="en-US" sz="900" dirty="0">
                <a:solidFill>
                  <a:srgbClr val="FF0000"/>
                </a:solidFill>
              </a:rPr>
              <a:t> 문자는 </a:t>
            </a:r>
            <a:r>
              <a:rPr lang="ko-KR" altLang="en-US" sz="900" dirty="0" err="1">
                <a:solidFill>
                  <a:srgbClr val="FF0000"/>
                </a:solidFill>
              </a:rPr>
              <a:t>바꿀수</a:t>
            </a:r>
            <a:r>
              <a:rPr lang="ko-KR" altLang="en-US" sz="900" dirty="0">
                <a:solidFill>
                  <a:srgbClr val="FF0000"/>
                </a:solidFill>
              </a:rPr>
              <a:t> 없다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13F7C8-802F-49FC-9328-3AFB3869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3" y="1113572"/>
            <a:ext cx="100965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5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다루기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식별자</a:t>
            </a:r>
            <a:r>
              <a:rPr lang="en-US" altLang="ko-KR" dirty="0"/>
              <a:t>,  </a:t>
            </a:r>
            <a:r>
              <a:rPr lang="ko-KR" altLang="en-US" dirty="0"/>
              <a:t>산술 연산자</a:t>
            </a:r>
            <a:r>
              <a:rPr lang="en-US" altLang="ko-KR" dirty="0"/>
              <a:t>. Print()</a:t>
            </a:r>
            <a:r>
              <a:rPr lang="ko-KR" altLang="en-US" dirty="0"/>
              <a:t> 함수</a:t>
            </a:r>
            <a:r>
              <a:rPr lang="en-US" altLang="ko-KR" dirty="0"/>
              <a:t>, </a:t>
            </a:r>
            <a:r>
              <a:rPr lang="ko-KR" altLang="en-US" dirty="0"/>
              <a:t>비교 연산자</a:t>
            </a:r>
            <a:r>
              <a:rPr lang="en-US" altLang="ko-KR" dirty="0"/>
              <a:t>, </a:t>
            </a:r>
            <a:r>
              <a:rPr lang="ko-KR" altLang="en-US" dirty="0"/>
              <a:t>기타 연산자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불리언</a:t>
            </a:r>
            <a:r>
              <a:rPr lang="en-US" altLang="ko-KR" dirty="0"/>
              <a:t>, </a:t>
            </a:r>
            <a:r>
              <a:rPr lang="ko-KR" altLang="en-US" dirty="0" err="1"/>
              <a:t>형변환</a:t>
            </a:r>
            <a:r>
              <a:rPr lang="ko-KR" altLang="en-US" dirty="0"/>
              <a:t> 등을 개념을 배우고 실습</a:t>
            </a:r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/>
              <a:t>또는 개체</a:t>
            </a:r>
            <a:r>
              <a:rPr lang="en-US" altLang="ko-KR" dirty="0"/>
              <a:t>) </a:t>
            </a:r>
            <a:r>
              <a:rPr lang="ko-KR" altLang="en-US" dirty="0"/>
              <a:t>뒤에 </a:t>
            </a:r>
            <a:r>
              <a:rPr lang="en-US" altLang="ko-KR" dirty="0"/>
              <a:t>'.</a:t>
            </a:r>
            <a:r>
              <a:rPr lang="ko-KR" altLang="en-US" dirty="0"/>
              <a:t>함수</a:t>
            </a:r>
            <a:r>
              <a:rPr lang="en-US" altLang="ko-KR" dirty="0"/>
              <a:t>' </a:t>
            </a:r>
            <a:r>
              <a:rPr lang="ko-KR" altLang="en-US" dirty="0"/>
              <a:t>형태로 사용하는 함수를 </a:t>
            </a:r>
            <a:r>
              <a:rPr lang="ko-KR" altLang="en-US" b="1" dirty="0"/>
              <a:t>메서드</a:t>
            </a:r>
            <a:r>
              <a:rPr lang="en-US" altLang="ko-KR" b="1" dirty="0"/>
              <a:t>(Method)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언급된 메서드 외에도 문자열 관련 메서드가 상당히 많으니 관련 자료를 참고하기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문자열을 변환하는 메서드를 사용해도 그 결과가 변수에 반영되지는 않습니다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소문자 변환</a:t>
            </a:r>
            <a:endParaRPr lang="ko-KR" altLang="en-US" sz="1200" dirty="0"/>
          </a:p>
          <a:p>
            <a:r>
              <a:rPr lang="en-US" altLang="ko-KR" b="1" dirty="0"/>
              <a:t>capitalize()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title()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단어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나머지는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upper()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대문자로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lower()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소문자로 변환합니다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71D3C5-F0B8-4856-A84E-58CA371C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39100" cy="3114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7800F-D2C8-412D-9B1A-E9B4164B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393463"/>
            <a:ext cx="8039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자릿수 지정과 정렬</a:t>
            </a:r>
            <a:endParaRPr lang="ko-KR" altLang="en-US" sz="1200" dirty="0"/>
          </a:p>
          <a:p>
            <a:r>
              <a:rPr lang="en-US" altLang="ko-KR" b="1" dirty="0" err="1"/>
              <a:t>rjust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오른쪽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왼쪽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center(x)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가운데 정렬합니다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일부 변경 및 제거</a:t>
            </a:r>
            <a:endParaRPr lang="ko-KR" altLang="en-US" sz="1200" dirty="0"/>
          </a:p>
          <a:p>
            <a:r>
              <a:rPr lang="en-US" altLang="ko-KR" b="1" dirty="0"/>
              <a:t>replace(x, y)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 포함된 일부 문자열 </a:t>
            </a:r>
            <a:r>
              <a:rPr lang="en-US" altLang="ko-KR" dirty="0"/>
              <a:t>x</a:t>
            </a:r>
            <a:r>
              <a:rPr lang="ko-KR" altLang="en-US" dirty="0"/>
              <a:t>를 문자열 </a:t>
            </a:r>
            <a:r>
              <a:rPr lang="en-US" altLang="ko-KR" dirty="0"/>
              <a:t>y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strip(x)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문자열에서 양쪽의 공백 또는 특수 문자를 제거합니다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D009F7-23C6-4B6F-BB90-4084182D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22039"/>
            <a:ext cx="8017404" cy="1381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ABC152-C2D5-4748-9149-F2F44308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551688"/>
            <a:ext cx="8017404" cy="2647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2CABD4-8330-47A8-A6F1-767CEC0FA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5291836"/>
            <a:ext cx="61722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27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 연습문제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065FD7-9FEA-49F3-A355-CED5232D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113572"/>
            <a:ext cx="11599332" cy="39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6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분리와 연결</a:t>
            </a:r>
            <a:endParaRPr lang="ko-KR" altLang="en-US" sz="1200" dirty="0"/>
          </a:p>
          <a:p>
            <a:r>
              <a:rPr lang="en-US" altLang="ko-KR" b="1" dirty="0"/>
              <a:t>split((x)</a:t>
            </a:r>
            <a:r>
              <a:rPr lang="ko-KR" altLang="en-US" dirty="0"/>
              <a:t> 메서드</a:t>
            </a:r>
            <a:r>
              <a:rPr lang="en-US" altLang="ko-KR" dirty="0"/>
              <a:t>: x </a:t>
            </a:r>
            <a:r>
              <a:rPr lang="ko-KR" altLang="en-US" dirty="0"/>
              <a:t>문자를 구분자로 하여 문자열을 분리하여 리스트로 변환합니다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F37E13-ACEF-45D9-AA22-7DE98589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2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en-US" altLang="ko-KR" b="1" dirty="0" err="1"/>
              <a:t>x.join</a:t>
            </a:r>
            <a:r>
              <a:rPr lang="en-US" altLang="ko-KR" b="1" dirty="0"/>
              <a:t>(s)</a:t>
            </a:r>
            <a:r>
              <a:rPr lang="ko-KR" altLang="en-US" dirty="0"/>
              <a:t> 메서드</a:t>
            </a:r>
            <a:r>
              <a:rPr lang="en-US" altLang="ko-KR" dirty="0"/>
              <a:t>: x</a:t>
            </a:r>
            <a:r>
              <a:rPr lang="ko-KR" altLang="en-US" dirty="0"/>
              <a:t>를 구분자로 하여 요소들을 연결한 문자열로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join() </a:t>
            </a:r>
            <a:r>
              <a:rPr lang="ko-KR" altLang="en-US" dirty="0"/>
              <a:t>메서드로 구분자를 두어 연결된 문자열을 만듭니다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2877B2-2D79-4785-9570-3887C51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66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 연습문제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C3D98B-7BBE-4B1B-B7BB-F54082D2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" y="1113572"/>
            <a:ext cx="114268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1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A5203-620E-4840-BB88-01156378E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078213" cy="4347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DC30E-9DC9-4460-BF16-3CBEBC70A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41839"/>
            <a:ext cx="7999942" cy="13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01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7CF9A-5E16-496B-ABAD-1002D26F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569674" cy="3653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B920D3-2685-46F0-BA45-B527B12D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30" y="3337774"/>
            <a:ext cx="6949928" cy="29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81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138E39-E54C-445B-A50B-3CB2FE181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9111895" cy="48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0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0730D5-E15B-4435-B4F6-2E8CDF26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634287" cy="4227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2763F2-1987-4864-8D3C-A925038BF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98" y="4813944"/>
            <a:ext cx="8184621" cy="17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다루기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24252"/>
              </p:ext>
            </p:extLst>
          </p:nvPr>
        </p:nvGraphicFramePr>
        <p:xfrm>
          <a:off x="6173541" y="1256044"/>
          <a:ext cx="5486498" cy="292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2024. 02.21 ~ 2024. 02.28 (1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주일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DX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컨설턴트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를 다루기 위해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기초 학습 및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프로그래밍을 위해 연산자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여러 자료형을 학습 및 실습을 진행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Anconda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Jupyter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NoteBook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F43EBD9-E68A-4D38-83B5-B5FB7215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99"/>
            <a:ext cx="6019968" cy="5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14A1FA-6783-4B0E-9FC3-14A11D70C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6681962" cy="41272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BB7ED3-DBD0-442C-BCC7-5DD429BF9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93" y="4658637"/>
            <a:ext cx="7457763" cy="21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3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B9333C-E761-4525-A03E-C3497D1B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5980381" cy="3983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AA21D1-21BB-4CC7-A50F-95FD181A8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13835"/>
            <a:ext cx="5537731" cy="36162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8CF3D3-D4FF-4513-9BE3-E56BA5D1F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06" y="1185333"/>
            <a:ext cx="4837728" cy="27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69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 개념</a:t>
            </a:r>
            <a:r>
              <a:rPr lang="en-US" altLang="ko-KR" dirty="0"/>
              <a:t>, </a:t>
            </a:r>
            <a:r>
              <a:rPr lang="ko-KR" altLang="en-US" dirty="0" err="1"/>
              <a:t>슬라이싱</a:t>
            </a:r>
            <a:r>
              <a:rPr lang="en-US" altLang="ko-KR" dirty="0"/>
              <a:t>, </a:t>
            </a:r>
            <a:r>
              <a:rPr lang="ko-KR" altLang="en-US" dirty="0"/>
              <a:t>인덱싱 등 배우고 실습 </a:t>
            </a:r>
          </a:p>
        </p:txBody>
      </p:sp>
    </p:spTree>
    <p:extLst>
      <p:ext uri="{BB962C8B-B14F-4D97-AF65-F5344CB8AC3E}">
        <p14:creationId xmlns:p14="http://schemas.microsoft.com/office/powerpoint/2010/main" val="2382548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/>
              <a:t>리스트는 여러 값을 묶어서 갖는 컨테이너 자료형 중의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b="1" dirty="0"/>
              <a:t>([ ])</a:t>
            </a:r>
            <a:r>
              <a:rPr lang="ko-KR" altLang="en-US" dirty="0"/>
              <a:t> 안에 콤마로 구분해 값을 나열하며</a:t>
            </a:r>
            <a:r>
              <a:rPr lang="en-US" altLang="ko-KR" dirty="0"/>
              <a:t>, </a:t>
            </a:r>
            <a:r>
              <a:rPr lang="ko-KR" altLang="en-US" dirty="0"/>
              <a:t>이 값을 </a:t>
            </a:r>
            <a:r>
              <a:rPr lang="ko-KR" altLang="en-US" b="1" dirty="0"/>
              <a:t>요소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세상 온갖 데이터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이미지 등등</a:t>
            </a:r>
            <a:r>
              <a:rPr lang="en-US" altLang="ko-KR" dirty="0"/>
              <a:t>)</a:t>
            </a:r>
            <a:r>
              <a:rPr lang="ko-KR" altLang="en-US" dirty="0"/>
              <a:t>가 리스트의 요소가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리스트가 리스트의 요소가 될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사용되는 자료형이 리스트라고 생각해도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변수</a:t>
            </a:r>
            <a:endParaRPr lang="ko-KR" altLang="en-US" sz="1200" dirty="0"/>
          </a:p>
          <a:p>
            <a:r>
              <a:rPr lang="ko-KR" altLang="en-US" dirty="0"/>
              <a:t>일반 변수를 사용한다면 </a:t>
            </a:r>
            <a:r>
              <a:rPr lang="en-US" altLang="ko-KR" dirty="0"/>
              <a:t>5</a:t>
            </a:r>
            <a:r>
              <a:rPr lang="ko-KR" altLang="en-US" dirty="0"/>
              <a:t>명 학생 성적을 처리하기 위해 </a:t>
            </a:r>
            <a:r>
              <a:rPr lang="en-US" altLang="ko-KR" b="1" dirty="0"/>
              <a:t>5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50</a:t>
            </a:r>
            <a:r>
              <a:rPr lang="ko-KR" altLang="en-US" dirty="0"/>
              <a:t>명 학생 성적을 처리한다면 </a:t>
            </a:r>
            <a:r>
              <a:rPr lang="en-US" altLang="ko-KR" b="1" dirty="0"/>
              <a:t>50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합을 구하려면 모든 변수를 다음과 같이 더해야 하니 정말 </a:t>
            </a:r>
            <a:r>
              <a:rPr lang="ko-KR" altLang="en-US" b="1" dirty="0"/>
              <a:t>번거롭습니다</a:t>
            </a:r>
            <a:r>
              <a:rPr lang="en-US" altLang="ko-KR" b="1" dirty="0"/>
              <a:t>.</a:t>
            </a: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A414D0-185B-4776-AA14-9C656826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3300942"/>
            <a:ext cx="803910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D6D8F8-6B0A-4048-BF9D-285409A0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75881"/>
            <a:ext cx="8039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25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일반 변수와 리스트 비교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</a:t>
            </a:r>
            <a:endParaRPr lang="ko-KR" altLang="en-US" sz="1200" dirty="0"/>
          </a:p>
          <a:p>
            <a:r>
              <a:rPr lang="ko-KR" altLang="en-US" dirty="0"/>
              <a:t>리스트를 사용한다면 </a:t>
            </a:r>
            <a:r>
              <a:rPr lang="en-US" altLang="ko-KR" dirty="0"/>
              <a:t>5</a:t>
            </a:r>
            <a:r>
              <a:rPr lang="ko-KR" altLang="en-US" dirty="0"/>
              <a:t>명이든 </a:t>
            </a:r>
            <a:r>
              <a:rPr lang="en-US" altLang="ko-KR" dirty="0"/>
              <a:t>50</a:t>
            </a:r>
            <a:r>
              <a:rPr lang="ko-KR" altLang="en-US" dirty="0"/>
              <a:t>명이든 학생 성적을 </a:t>
            </a:r>
            <a:r>
              <a:rPr lang="ko-KR" altLang="en-US" b="1" dirty="0"/>
              <a:t>리스트 하나</a:t>
            </a:r>
            <a:r>
              <a:rPr lang="ko-KR" altLang="en-US" dirty="0"/>
              <a:t>로 처리할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/>
              <a:t>sum() </a:t>
            </a:r>
            <a:r>
              <a:rPr lang="ko-KR" altLang="en-US" sz="1200" dirty="0"/>
              <a:t>함수로 합을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max() </a:t>
            </a:r>
            <a:r>
              <a:rPr lang="ko-KR" altLang="en-US" sz="1200" dirty="0"/>
              <a:t>함수로 최댓값을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3D023F-55FA-4EC2-8AEC-E15E982D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0" y="1113571"/>
            <a:ext cx="8017405" cy="12160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8DA77B-35A4-469F-BD9E-6FC72FE8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02014"/>
            <a:ext cx="8017404" cy="1131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B906A8-BC70-4799-8B14-63247450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9" y="4120043"/>
            <a:ext cx="8017403" cy="12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다양한 형태의 리스트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비어있는</a:t>
            </a:r>
            <a:r>
              <a:rPr lang="ko-KR" altLang="en-US" sz="1200" b="1" dirty="0"/>
              <a:t> 리스트 만들기</a:t>
            </a:r>
            <a:endParaRPr lang="ko-KR" altLang="en-US" sz="1200" dirty="0"/>
          </a:p>
          <a:p>
            <a:r>
              <a:rPr lang="ko-KR" altLang="en-US" dirty="0"/>
              <a:t>이후 요소를 받기 위해 </a:t>
            </a:r>
            <a:r>
              <a:rPr lang="ko-KR" altLang="en-US" dirty="0" err="1"/>
              <a:t>비어있는</a:t>
            </a:r>
            <a:r>
              <a:rPr lang="ko-KR" altLang="en-US" dirty="0"/>
              <a:t> 리스트를 만드는 경우가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list() </a:t>
            </a:r>
            <a:r>
              <a:rPr lang="ko-KR" altLang="en-US" dirty="0"/>
              <a:t>함수는 다른 자료형을 리스트로 변환하는 함수입니다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같은 자료형을 요소로 갖는 리스트</a:t>
            </a:r>
            <a:endParaRPr lang="ko-KR" altLang="en-US" sz="1200" dirty="0"/>
          </a:p>
          <a:p>
            <a:r>
              <a:rPr lang="ko-KR" altLang="en-US" dirty="0"/>
              <a:t>같은 자료형의 데이터를 요소로 갖는 리스트가 가장 일반적인 리스트 유형입니다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문자열에 포함된 문자 개수를 확인했던 </a:t>
            </a:r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함수로 리스트 요소 개수를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자료형을 요소로 갖는 리스트</a:t>
            </a:r>
            <a:endParaRPr lang="ko-KR" altLang="en-US" sz="1200" dirty="0"/>
          </a:p>
          <a:p>
            <a:r>
              <a:rPr lang="ko-KR" altLang="en-US" dirty="0"/>
              <a:t>여러 자료형의 값을 요소로 갖는 리스트를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리스트를 요소로 갖는 리스트</a:t>
            </a:r>
            <a:endParaRPr lang="ko-KR" altLang="en-US" sz="1200" dirty="0"/>
          </a:p>
          <a:p>
            <a:r>
              <a:rPr lang="ko-KR" altLang="en-US" sz="1000" dirty="0"/>
              <a:t>리스트를 요소로 갖는 리스트</a:t>
            </a:r>
            <a:r>
              <a:rPr lang="en-US" altLang="ko-KR" sz="1000" dirty="0"/>
              <a:t>(List of List)</a:t>
            </a:r>
            <a:r>
              <a:rPr lang="ko-KR" altLang="en-US" sz="1000" dirty="0"/>
              <a:t>를 만들 수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아래 리스트와 같은 형태를 </a:t>
            </a:r>
            <a:r>
              <a:rPr lang="en-US" altLang="ko-KR" sz="1000" dirty="0"/>
              <a:t>2</a:t>
            </a:r>
            <a:r>
              <a:rPr lang="ko-KR" altLang="en-US" sz="1000" dirty="0"/>
              <a:t>차원 리스트라고 부릅니다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 err="1"/>
              <a:t>len</a:t>
            </a:r>
            <a:r>
              <a:rPr lang="en-US" altLang="ko-KR" sz="1000" dirty="0"/>
              <a:t>() </a:t>
            </a:r>
            <a:r>
              <a:rPr lang="ko-KR" altLang="en-US" sz="1000" dirty="0"/>
              <a:t>함수로 확인한 요소의 개수는 </a:t>
            </a:r>
            <a:r>
              <a:rPr lang="en-US" altLang="ko-KR" sz="1000" dirty="0"/>
              <a:t>9</a:t>
            </a:r>
            <a:r>
              <a:rPr lang="ko-KR" altLang="en-US" sz="1000" dirty="0"/>
              <a:t>가 아니고 </a:t>
            </a:r>
            <a:r>
              <a:rPr lang="en-US" altLang="ko-KR" sz="1000" dirty="0"/>
              <a:t>3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요소 </a:t>
            </a:r>
            <a:r>
              <a:rPr lang="en-US" altLang="ko-KR" sz="1000" dirty="0"/>
              <a:t>3</a:t>
            </a:r>
            <a:r>
              <a:rPr lang="ko-KR" altLang="en-US" sz="1000" dirty="0"/>
              <a:t>개씩을 갖는 리스트 </a:t>
            </a:r>
            <a:r>
              <a:rPr lang="en-US" altLang="ko-KR" sz="1000" dirty="0"/>
              <a:t>3</a:t>
            </a:r>
            <a:r>
              <a:rPr lang="ko-KR" altLang="en-US" sz="1000" dirty="0"/>
              <a:t>개가 </a:t>
            </a:r>
            <a:r>
              <a:rPr lang="en-US" altLang="ko-KR" sz="1000" dirty="0"/>
              <a:t>score </a:t>
            </a:r>
            <a:r>
              <a:rPr lang="ko-KR" altLang="en-US" sz="1000" dirty="0"/>
              <a:t>리스트의 요소입니다</a:t>
            </a:r>
            <a:r>
              <a:rPr lang="en-US" altLang="ko-KR" sz="10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93E42A-7A60-4557-BA41-62724A4A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096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9EFC5C-C5F3-488A-99E8-8EFCB6C3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81238"/>
            <a:ext cx="8039100" cy="1057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65F2C4-FF25-4B4D-BE59-94107734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28074"/>
            <a:ext cx="8039100" cy="10858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A36687-75D3-4559-B15B-4B40EA325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1" y="4939411"/>
            <a:ext cx="8039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34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range() </a:t>
            </a:r>
            <a:r>
              <a:rPr lang="ko-KR" altLang="en-US" sz="1400" b="1" dirty="0"/>
              <a:t>함수로 리스트 만들기</a:t>
            </a:r>
          </a:p>
          <a:p>
            <a:r>
              <a:rPr lang="ko-KR" altLang="en-US" dirty="0"/>
              <a:t>다음과 같이 일련의 요소를 직접 나열하는 것은 정말 번거롭습니다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입력하다가 빼먹은 숫자가 없는지 불안하기까지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연속된 정수</a:t>
            </a:r>
            <a:r>
              <a:rPr lang="ko-KR" altLang="en-US" dirty="0"/>
              <a:t>로 리스트를 만들 때는 </a:t>
            </a:r>
            <a:r>
              <a:rPr lang="en-US" altLang="ko-KR" b="1" dirty="0"/>
              <a:t>range()</a:t>
            </a:r>
            <a:r>
              <a:rPr lang="ko-KR" altLang="en-US" dirty="0"/>
              <a:t> 함수를 사용하면 편리합니다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함수로 리스트를 만드는 것이 아니라 이 함수로 얻은 값을 리스트로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함수는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집합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ko-KR" altLang="en-US" dirty="0"/>
              <a:t> 등을 만들 때도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0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</a:t>
            </a:r>
            <a:r>
              <a:rPr lang="en-US" altLang="ko-KR" b="1" dirty="0"/>
              <a:t>, 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8D5E8D-DFCC-4449-9B01-49D787D8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76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1C4372-34AA-40E7-A393-221CD5AE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92579"/>
            <a:ext cx="8039100" cy="885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AF48ED-FBB0-45A3-A514-12B65252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844315"/>
            <a:ext cx="80391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0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증가값</a:t>
            </a:r>
            <a:r>
              <a:rPr lang="ko-KR" altLang="en-US" sz="1200" b="1" dirty="0"/>
              <a:t> 지정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m, n, x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 </a:t>
            </a:r>
            <a:r>
              <a:rPr lang="en-US" altLang="ko-KR" dirty="0"/>
              <a:t>x </a:t>
            </a:r>
            <a:r>
              <a:rPr lang="ko-KR" altLang="en-US" dirty="0"/>
              <a:t>만큼씩 증가하는 정수가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를 음수로 설정하면 점점 작아지는 일련의 정수를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279D13-4D99-4997-94BA-ED293F83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0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70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31490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문자열로 리스트 만들기</a:t>
            </a:r>
          </a:p>
          <a:p>
            <a:r>
              <a:rPr lang="ko-KR" altLang="en-US" dirty="0"/>
              <a:t>자주 사용될 기능은 아니지만 문자열의 특징으로 알고 있으면 좋을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9C9623-5882-4E52-858C-F16EDD90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15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인덱싱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인덱싱</a:t>
            </a:r>
            <a:r>
              <a:rPr lang="en-US" altLang="ko-KR" sz="1400" b="1" dirty="0"/>
              <a:t>(Indexing)</a:t>
            </a:r>
          </a:p>
          <a:p>
            <a:r>
              <a:rPr lang="ko-KR" altLang="en-US" dirty="0"/>
              <a:t>특정 요소</a:t>
            </a:r>
            <a:r>
              <a:rPr lang="en-US" altLang="ko-KR" dirty="0"/>
              <a:t>, </a:t>
            </a:r>
            <a:r>
              <a:rPr lang="ko-KR" altLang="en-US" dirty="0"/>
              <a:t>즉 리스트 안에서 특정 값을 찾을 때 사용하는 데이터를 </a:t>
            </a:r>
            <a:r>
              <a:rPr lang="ko-KR" altLang="en-US" b="1" dirty="0" err="1"/>
              <a:t>인덱스</a:t>
            </a:r>
            <a:r>
              <a:rPr lang="ko-KR" altLang="en-US" dirty="0" err="1"/>
              <a:t>라고합니다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인덱스로 특정 요소를 찾는 과정을 </a:t>
            </a:r>
            <a:r>
              <a:rPr lang="ko-KR" altLang="en-US" b="1" dirty="0"/>
              <a:t>인덱싱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[ ]</a:t>
            </a:r>
            <a:r>
              <a:rPr lang="ko-KR" altLang="en-US" dirty="0"/>
              <a:t> 안에 인덱스를 지정합니다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0</a:t>
            </a:r>
            <a:r>
              <a:rPr lang="ko-KR" altLang="en-US" b="1" dirty="0"/>
              <a:t>부터 시작</a:t>
            </a:r>
            <a:r>
              <a:rPr lang="ko-KR" altLang="en-US" dirty="0"/>
              <a:t>하는 </a:t>
            </a:r>
            <a:r>
              <a:rPr lang="ko-KR" altLang="en-US" b="1" dirty="0"/>
              <a:t>순방향 인덱스</a:t>
            </a:r>
            <a:r>
              <a:rPr lang="ko-KR" altLang="en-US" dirty="0"/>
              <a:t>를 사용해 원하는 위치의 요소를 확인합니다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부터 시작함이 매우 낯설지만 자주 사용해 익숙해져야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역방향 인덱스</a:t>
            </a:r>
            <a:r>
              <a:rPr lang="ko-KR" altLang="en-US" dirty="0"/>
              <a:t>는 </a:t>
            </a:r>
            <a:r>
              <a:rPr lang="en-US" altLang="ko-KR" b="1" dirty="0"/>
              <a:t>-1</a:t>
            </a:r>
            <a:r>
              <a:rPr lang="ko-KR" altLang="en-US" dirty="0"/>
              <a:t>부터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리스트를 요소로 갖는 리스트에 대한 인덱싱은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65DAF8-9C9A-4FAB-963D-0DDCDD7A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15957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E23EA8-AB0A-47F8-BBA1-10ACFC53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48669"/>
            <a:ext cx="8017404" cy="12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변수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변수</a:t>
            </a:r>
            <a:r>
              <a:rPr lang="en-US" altLang="ko-KR" sz="1400" b="1" dirty="0"/>
              <a:t>(Variables)</a:t>
            </a:r>
          </a:p>
          <a:p>
            <a:r>
              <a:rPr lang="ko-KR" altLang="en-US" b="1" dirty="0"/>
              <a:t>변수</a:t>
            </a:r>
            <a:r>
              <a:rPr lang="ko-KR" altLang="en-US" dirty="0"/>
              <a:t>는 값을 담는 그릇이라고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연산 등의 </a:t>
            </a:r>
            <a:r>
              <a:rPr lang="ko-KR" altLang="en-US" b="1" dirty="0"/>
              <a:t>재사용</a:t>
            </a:r>
            <a:r>
              <a:rPr lang="ko-KR" altLang="en-US" dirty="0"/>
              <a:t> 목적을 위해 값을 담아 두는 존재입니다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담은 데이터를 이렇게 저렇게 처리하는 것이 </a:t>
            </a:r>
            <a:r>
              <a:rPr lang="ko-KR" altLang="en-US" b="1" dirty="0"/>
              <a:t>프로그래밍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담아진 수 많은 데이터를 분석하는 것이 </a:t>
            </a:r>
            <a:r>
              <a:rPr lang="ko-KR" altLang="en-US" b="1" dirty="0"/>
              <a:t>데이터 분석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변수 </a:t>
            </a:r>
            <a:r>
              <a:rPr lang="en-US" altLang="ko-KR" b="1" dirty="0"/>
              <a:t>= </a:t>
            </a:r>
            <a:r>
              <a:rPr lang="ko-KR" altLang="en-US" b="1" dirty="0"/>
              <a:t>값</a:t>
            </a:r>
            <a:r>
              <a:rPr lang="ko-KR" altLang="en-US" dirty="0"/>
              <a:t> 형태로 값을 대입하면서 변수를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 이름은 그 의미를 알 수 있게 적절한 단어를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대입된 값에 의해 변수의 자료형</a:t>
            </a:r>
            <a:r>
              <a:rPr lang="en-US" altLang="ko-KR" dirty="0"/>
              <a:t>(=</a:t>
            </a:r>
            <a:r>
              <a:rPr lang="ko-KR" altLang="en-US" dirty="0"/>
              <a:t>데이터 형식</a:t>
            </a:r>
            <a:r>
              <a:rPr lang="en-US" altLang="ko-KR" dirty="0"/>
              <a:t>)</a:t>
            </a:r>
            <a:r>
              <a:rPr lang="ko-KR" altLang="en-US" dirty="0"/>
              <a:t>이 결정됩니다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코드셀에</a:t>
            </a:r>
            <a:r>
              <a:rPr lang="ko-KR" altLang="en-US" dirty="0"/>
              <a:t> 변수 이름만 입력하고 실행하면 변수의 값이 표시됩니다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3D6F0-DB4E-446B-8A29-7ED39C47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388291"/>
            <a:ext cx="8086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</a:t>
            </a:r>
            <a:r>
              <a:rPr lang="ko-KR" altLang="en-US" sz="1400" b="1" dirty="0" err="1"/>
              <a:t>슬라이싱</a:t>
            </a:r>
            <a:r>
              <a:rPr lang="en-US" altLang="ko-KR" sz="1400" b="1" dirty="0"/>
              <a:t>(Slicing)</a:t>
            </a:r>
            <a:endParaRPr lang="ko-KR" altLang="en-US" sz="1400" b="1" dirty="0"/>
          </a:p>
          <a:p>
            <a:r>
              <a:rPr lang="ko-KR" altLang="en-US" dirty="0"/>
              <a:t>인덱스를 사용해 특정 </a:t>
            </a:r>
            <a:r>
              <a:rPr lang="ko-KR" altLang="en-US" b="1" dirty="0"/>
              <a:t>범위</a:t>
            </a:r>
            <a:r>
              <a:rPr lang="ko-KR" altLang="en-US" dirty="0"/>
              <a:t>의 요소를 찾는 과정을 </a:t>
            </a:r>
            <a:r>
              <a:rPr lang="ko-KR" altLang="en-US" b="1" dirty="0" err="1"/>
              <a:t>슬라이싱</a:t>
            </a:r>
            <a:r>
              <a:rPr lang="ko-KR" altLang="en-US" dirty="0" err="1"/>
              <a:t>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대괄호안에 </a:t>
            </a:r>
            <a:r>
              <a:rPr lang="en-US" altLang="ko-KR" dirty="0"/>
              <a:t>[</a:t>
            </a:r>
            <a:r>
              <a:rPr lang="en-US" altLang="ko-KR" dirty="0" err="1"/>
              <a:t>m:n</a:t>
            </a:r>
            <a:r>
              <a:rPr lang="en-US" altLang="ko-KR" dirty="0"/>
              <a:t>] </a:t>
            </a:r>
            <a:r>
              <a:rPr lang="ko-KR" altLang="en-US" dirty="0"/>
              <a:t>형태로 범위를 지정하여 요소를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</a:t>
            </a:r>
            <a:r>
              <a:rPr lang="en-US" altLang="ko-KR" dirty="0"/>
              <a:t>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ko-KR" altLang="en-US" b="1" dirty="0"/>
              <a:t>인덱스 </a:t>
            </a:r>
            <a:r>
              <a:rPr lang="en-US" altLang="ko-KR" b="1" dirty="0"/>
              <a:t>n</a:t>
            </a:r>
            <a:r>
              <a:rPr lang="ko-KR" altLang="en-US" b="1" dirty="0"/>
              <a:t>의 요소는 결과에 포함되지 않습니다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리스트를 요소로 갖는 리스트에 대한 </a:t>
            </a:r>
            <a:r>
              <a:rPr lang="ko-KR" altLang="en-US" dirty="0" err="1"/>
              <a:t>슬라이싱은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49776D-1281-4B00-B064-7D047403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59" y="1113572"/>
            <a:ext cx="8017436" cy="190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A3A586-B92C-44A2-9183-9223CF2F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59" y="3590290"/>
            <a:ext cx="8017436" cy="10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4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B32392-1D93-473F-BB82-E92BD723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13572"/>
            <a:ext cx="11563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68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연산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더하기</a:t>
            </a:r>
            <a:endParaRPr lang="ko-KR" altLang="en-US" sz="1200" dirty="0"/>
          </a:p>
          <a:p>
            <a:r>
              <a:rPr lang="ko-KR" altLang="en-US" dirty="0"/>
              <a:t>리스트를 더하면 두 리스트가 연결되는 결과를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같이 복합 대입 연산자를 사용해 리스트를 연결할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 반복</a:t>
            </a:r>
            <a:endParaRPr lang="ko-KR" altLang="en-US" sz="1200" dirty="0"/>
          </a:p>
          <a:p>
            <a:r>
              <a:rPr lang="ko-KR" altLang="en-US" dirty="0"/>
              <a:t>리스트에 양의 정수를 곱하면 그 수 만큼 요소가 반복됩니다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 </a:t>
            </a:r>
            <a:r>
              <a:rPr lang="en-US" altLang="ko-KR" dirty="0"/>
              <a:t>0</a:t>
            </a:r>
            <a:r>
              <a:rPr lang="ko-KR" altLang="en-US" dirty="0"/>
              <a:t>을 곱하면 리스트 요소가 모두 제거되어 빈 리스트가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FA8366-E156-4FD5-845E-E8BE1570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88" y="1113572"/>
            <a:ext cx="8017405" cy="1438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538B51-913F-4DB0-BCF5-E1F3314D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7" y="2594293"/>
            <a:ext cx="8017406" cy="1362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E0DF69-A249-4514-B082-1A2F80E7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7" y="4020349"/>
            <a:ext cx="8017406" cy="1390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8E4F61-435B-43A8-A942-E9560D1B0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87" y="5476345"/>
            <a:ext cx="8017406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1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 연습문제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E1388-875E-4E99-8016-A94DB2F2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" y="1113572"/>
            <a:ext cx="1163743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2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r>
              <a:rPr lang="ko-KR" altLang="en-US" dirty="0"/>
              <a:t>인덱싱 또는 </a:t>
            </a:r>
            <a:r>
              <a:rPr lang="ko-KR" altLang="en-US" dirty="0" err="1"/>
              <a:t>슬라이싱</a:t>
            </a:r>
            <a:r>
              <a:rPr lang="ko-KR" altLang="en-US" dirty="0"/>
              <a:t> 결과에 대해 요소를 변경하거나 삭제할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append()</a:t>
            </a:r>
            <a:r>
              <a:rPr lang="en-US" altLang="ko-KR" dirty="0"/>
              <a:t>, </a:t>
            </a:r>
            <a:r>
              <a:rPr lang="en-US" altLang="ko-KR" b="1" dirty="0"/>
              <a:t>insert()</a:t>
            </a:r>
            <a:r>
              <a:rPr lang="ko-KR" altLang="en-US" dirty="0"/>
              <a:t> 메서드를 사용해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300" b="1" dirty="0"/>
              <a:t>변경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범위 내 변경</a:t>
            </a:r>
            <a:endParaRPr lang="ko-KR" altLang="en-US" sz="1200" dirty="0"/>
          </a:p>
          <a:p>
            <a:r>
              <a:rPr lang="ko-KR" altLang="en-US" dirty="0"/>
              <a:t>기존 요소의 값이 변경됩니다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30FDE8-6E14-4BA6-B2C4-2CA46D27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2"/>
            <a:ext cx="8017404" cy="40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17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밖 변경</a:t>
            </a:r>
            <a:endParaRPr lang="ko-KR" altLang="en-US" sz="1200" dirty="0"/>
          </a:p>
          <a:p>
            <a:r>
              <a:rPr lang="ko-KR" altLang="en-US" dirty="0"/>
              <a:t>범위를 벗어나는 요소 값을 변경하면 요소가 추가됩니다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범위가 꼭 연결되지 않아도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D00F7-821A-440F-A034-FE6E7FBE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28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4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뒤에 요소 하나 추가</a:t>
            </a:r>
            <a:endParaRPr lang="ko-KR" altLang="en-US" sz="1200" dirty="0"/>
          </a:p>
          <a:p>
            <a:r>
              <a:rPr lang="en-US" altLang="ko-KR" b="1" dirty="0"/>
              <a:t>append()</a:t>
            </a:r>
            <a:r>
              <a:rPr lang="ko-KR" altLang="en-US" dirty="0"/>
              <a:t> 메서드를 사용해서 맨 뒤에 요소 </a:t>
            </a:r>
            <a:r>
              <a:rPr lang="ko-KR" altLang="en-US" b="1" dirty="0"/>
              <a:t>하나</a:t>
            </a:r>
            <a:r>
              <a:rPr lang="ko-KR" altLang="en-US" dirty="0"/>
              <a:t>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중간에 요소 추가</a:t>
            </a:r>
            <a:endParaRPr lang="ko-KR" altLang="en-US" sz="1200" dirty="0"/>
          </a:p>
          <a:p>
            <a:r>
              <a:rPr lang="en-US" altLang="ko-KR" b="1" dirty="0"/>
              <a:t>insert()</a:t>
            </a:r>
            <a:r>
              <a:rPr lang="ko-KR" altLang="en-US" dirty="0"/>
              <a:t> 메서드를 사용하면 원하는 위치에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CD3EDF-B211-4A71-BC71-1B04D40E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EE7B2E-EFC5-490F-B8CD-C2F52DB3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50779"/>
            <a:ext cx="8017404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28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#1</a:t>
            </a:r>
            <a:endParaRPr lang="ko-KR" altLang="en-US" sz="1200" dirty="0"/>
          </a:p>
          <a:p>
            <a:r>
              <a:rPr lang="ko-KR" altLang="en-US" dirty="0"/>
              <a:t>리스트에 리스트를 더하면 리스트가 연결됩니다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#2</a:t>
            </a:r>
            <a:endParaRPr lang="ko-KR" altLang="en-US" sz="1200" dirty="0"/>
          </a:p>
          <a:p>
            <a:r>
              <a:rPr lang="en-US" altLang="ko-KR" b="1" dirty="0"/>
              <a:t>extend()</a:t>
            </a:r>
            <a:r>
              <a:rPr lang="ko-KR" altLang="en-US" dirty="0"/>
              <a:t> 메서드 사용해 리스트 뒤에 리스트를 붙일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EE80F6-B493-46BE-BACF-6250B3F8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08265"/>
            <a:ext cx="8017404" cy="1895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61EB20-638D-407F-B04F-B8A0F044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33283"/>
            <a:ext cx="8017404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9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삭제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특정 요소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인덱싱 구문을 추가해 해당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</a:t>
            </a:r>
            <a:r>
              <a:rPr lang="ko-KR" altLang="en-US" dirty="0" err="1"/>
              <a:t>슬라이싱</a:t>
            </a:r>
            <a:r>
              <a:rPr lang="ko-KR" altLang="en-US" dirty="0"/>
              <a:t> 구문을 추가해 해당 범위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전체 삭제</a:t>
            </a:r>
            <a:endParaRPr lang="ko-KR" altLang="en-US" sz="1200" dirty="0"/>
          </a:p>
          <a:p>
            <a:r>
              <a:rPr lang="en-US" altLang="ko-KR" dirty="0"/>
              <a:t>[ ]</a:t>
            </a:r>
            <a:r>
              <a:rPr lang="ko-KR" altLang="en-US" dirty="0"/>
              <a:t>를 대입하거나 </a:t>
            </a:r>
            <a:r>
              <a:rPr lang="en-US" altLang="ko-KR" b="1" dirty="0"/>
              <a:t>clear()</a:t>
            </a:r>
            <a:r>
              <a:rPr lang="ko-KR" altLang="en-US" dirty="0"/>
              <a:t> 메서드로 초기화합니다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BD2E26-1914-44F1-9B9B-2EE33492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85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3C4E96-CCCB-4C14-AEFD-6143EC5D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45583"/>
            <a:ext cx="8039100" cy="1143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9DAB68-0CEA-451E-A32C-68F66CEFC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68162"/>
            <a:ext cx="8039100" cy="11525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1C6AA1-00F3-48B9-AB2B-62D64559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182" y="5100266"/>
            <a:ext cx="8039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190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 연습문제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385CE5-C6D3-461A-9F0F-2F496C58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113572"/>
            <a:ext cx="8543925" cy="3524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5C5A5C-9E18-4610-BEAD-5817D703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38" y="3235325"/>
            <a:ext cx="801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식별자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식별자</a:t>
            </a:r>
            <a:r>
              <a:rPr lang="en-US" altLang="ko-KR" sz="1400" b="1" dirty="0"/>
              <a:t>(Identifier)</a:t>
            </a:r>
          </a:p>
          <a:p>
            <a:r>
              <a:rPr lang="ko-KR" altLang="en-US" dirty="0"/>
              <a:t>변수 또는 함수 등에 이름을 붙이기 위해 사용하는 단어를 </a:t>
            </a:r>
            <a:r>
              <a:rPr lang="ko-KR" altLang="en-US" b="1" dirty="0"/>
              <a:t>식별자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식별자는 다음과 같은 </a:t>
            </a:r>
            <a:r>
              <a:rPr lang="ko-KR" altLang="en-US" b="1" dirty="0"/>
              <a:t>규칙</a:t>
            </a:r>
            <a:r>
              <a:rPr lang="ko-KR" altLang="en-US" dirty="0"/>
              <a:t>을 갖습니다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키워드를 사용할 수 없음</a:t>
            </a:r>
          </a:p>
          <a:p>
            <a:pPr lvl="1"/>
            <a:r>
              <a:rPr lang="ko-KR" altLang="en-US" dirty="0" err="1"/>
              <a:t>언더</a:t>
            </a:r>
            <a:r>
              <a:rPr lang="ko-KR" altLang="en-US" dirty="0"/>
              <a:t> 바</a:t>
            </a:r>
            <a:r>
              <a:rPr lang="en-US" altLang="ko-KR" dirty="0"/>
              <a:t>(_)</a:t>
            </a:r>
            <a:r>
              <a:rPr lang="ko-KR" altLang="en-US" dirty="0"/>
              <a:t>를 제외하고는 특수 문자를 사용할 수 없음</a:t>
            </a:r>
          </a:p>
          <a:p>
            <a:pPr lvl="1"/>
            <a:r>
              <a:rPr lang="ko-KR" altLang="en-US" dirty="0"/>
              <a:t>공백을 포함해서는 안됨</a:t>
            </a:r>
          </a:p>
          <a:p>
            <a:pPr lvl="1"/>
            <a:r>
              <a:rPr lang="ko-KR" altLang="en-US" dirty="0"/>
              <a:t>숫자로 시작하면 안됨</a:t>
            </a:r>
          </a:p>
          <a:p>
            <a:r>
              <a:rPr lang="ko-KR" altLang="en-US" dirty="0"/>
              <a:t>다음은 올바른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age, score, member, member_01, num01, num02</a:t>
            </a:r>
          </a:p>
          <a:p>
            <a:r>
              <a:rPr lang="ko-KR" altLang="en-US" dirty="0"/>
              <a:t>다음은 올바르지 않은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if, while, 123, 3Member, My Score, </a:t>
            </a:r>
            <a:r>
              <a:rPr lang="en-US" altLang="ko-KR" dirty="0" err="1"/>
              <a:t>a+b</a:t>
            </a:r>
            <a:endParaRPr lang="en-US" altLang="ko-KR" dirty="0"/>
          </a:p>
          <a:p>
            <a:r>
              <a:rPr lang="ko-KR" altLang="en-US" dirty="0"/>
              <a:t>대</a:t>
            </a:r>
            <a:r>
              <a:rPr lang="en-US" altLang="ko-KR" dirty="0"/>
              <a:t>/</a:t>
            </a:r>
            <a:r>
              <a:rPr lang="ko-KR" altLang="en-US" dirty="0"/>
              <a:t>소문자를 구분하므로 대</a:t>
            </a:r>
            <a:r>
              <a:rPr lang="en-US" altLang="ko-KR" dirty="0"/>
              <a:t>/</a:t>
            </a:r>
            <a:r>
              <a:rPr lang="ko-KR" altLang="en-US" dirty="0"/>
              <a:t>소문자 여부에 </a:t>
            </a:r>
            <a:r>
              <a:rPr lang="ko-KR" altLang="en-US" dirty="0" err="1"/>
              <a:t>신경쓰지</a:t>
            </a:r>
            <a:r>
              <a:rPr lang="ko-KR" altLang="en-US" dirty="0"/>
              <a:t> 않게 </a:t>
            </a:r>
            <a:r>
              <a:rPr lang="ko-KR" altLang="en-US" b="1" dirty="0"/>
              <a:t>소문자 사용을 권고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언더</a:t>
            </a:r>
            <a:r>
              <a:rPr lang="ko-KR" altLang="en-US" dirty="0"/>
              <a:t> 바와 영어 단어를 적절히 섞어 가독성이 좋게 하기를 권고합니다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안 좋은 예</a:t>
            </a:r>
            <a:r>
              <a:rPr lang="en-US" altLang="ko-KR" dirty="0"/>
              <a:t>: </a:t>
            </a:r>
            <a:r>
              <a:rPr lang="en-US" altLang="ko-KR" dirty="0" err="1"/>
              <a:t>myname</a:t>
            </a:r>
            <a:r>
              <a:rPr lang="en-US" altLang="ko-KR" dirty="0"/>
              <a:t>, </a:t>
            </a:r>
            <a:r>
              <a:rPr lang="en-US" altLang="ko-KR" dirty="0" err="1"/>
              <a:t>englishscore</a:t>
            </a:r>
            <a:endParaRPr lang="en-US" altLang="ko-KR" dirty="0"/>
          </a:p>
          <a:p>
            <a:pPr lvl="1"/>
            <a:r>
              <a:rPr lang="ko-KR" altLang="en-US" dirty="0"/>
              <a:t>좋은 예</a:t>
            </a:r>
            <a:r>
              <a:rPr lang="en-US" altLang="ko-KR" dirty="0"/>
              <a:t>: </a:t>
            </a:r>
            <a:r>
              <a:rPr lang="en-US" altLang="ko-KR" dirty="0" err="1"/>
              <a:t>my_name</a:t>
            </a:r>
            <a:r>
              <a:rPr lang="en-US" altLang="ko-KR" dirty="0"/>
              <a:t>, </a:t>
            </a:r>
            <a:r>
              <a:rPr lang="en-US" altLang="ko-KR" dirty="0" err="1"/>
              <a:t>english_score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3336-11FB-4412-B638-AC6FCD50052A}"/>
              </a:ext>
            </a:extLst>
          </p:cNvPr>
          <p:cNvSpPr txBox="1"/>
          <p:nvPr/>
        </p:nvSpPr>
        <p:spPr>
          <a:xfrm>
            <a:off x="7647162" y="5082271"/>
            <a:ext cx="42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type()</a:t>
            </a:r>
            <a:r>
              <a:rPr lang="ko-KR" altLang="en-US" sz="900" dirty="0">
                <a:solidFill>
                  <a:srgbClr val="FF0000"/>
                </a:solidFill>
              </a:rPr>
              <a:t>은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함수이기 때문에 변수 처럼 사용시 함수로 사용 </a:t>
            </a:r>
            <a:r>
              <a:rPr lang="ko-KR" altLang="en-US" sz="900" dirty="0" err="1">
                <a:solidFill>
                  <a:srgbClr val="FF0000"/>
                </a:solidFill>
              </a:rPr>
              <a:t>할때</a:t>
            </a:r>
            <a:r>
              <a:rPr lang="ko-KR" altLang="en-US" sz="900" dirty="0">
                <a:solidFill>
                  <a:srgbClr val="FF0000"/>
                </a:solidFill>
              </a:rPr>
              <a:t> 에러가 발생 함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발생시 </a:t>
            </a:r>
            <a:r>
              <a:rPr lang="en-US" altLang="ko-KR" sz="900" dirty="0">
                <a:solidFill>
                  <a:srgbClr val="FF0000"/>
                </a:solidFill>
              </a:rPr>
              <a:t>del type</a:t>
            </a:r>
            <a:r>
              <a:rPr lang="ko-KR" altLang="en-US" sz="900" dirty="0">
                <a:solidFill>
                  <a:srgbClr val="FF0000"/>
                </a:solidFill>
              </a:rPr>
              <a:t>으로 변수를 지워야 함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120D9-0C5E-413B-BC8C-1CF21FDC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406397"/>
            <a:ext cx="80391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4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복사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복사</a:t>
            </a:r>
          </a:p>
          <a:p>
            <a:r>
              <a:rPr lang="ko-KR" altLang="en-US" dirty="0"/>
              <a:t>리스트 </a:t>
            </a:r>
            <a:r>
              <a:rPr lang="en-US" altLang="ko-KR" dirty="0"/>
              <a:t>= </a:t>
            </a:r>
            <a:r>
              <a:rPr lang="ko-KR" altLang="en-US" dirty="0"/>
              <a:t>리스트 형태는 우리가 생각하는 복사가 아닙니다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범위를 지정한 복사가 완전한</a:t>
            </a:r>
            <a:r>
              <a:rPr lang="en-US" altLang="ko-KR" b="1" dirty="0"/>
              <a:t> </a:t>
            </a:r>
            <a:r>
              <a:rPr lang="ko-KR" altLang="en-US" b="1" dirty="0"/>
              <a:t>복사입니다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dirty="0"/>
              <a:t>원본이든 복사본이든 한 쪽 변경이 다른 쪽에 영향을 준다면 완전한 복사가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원본이든 복사본이든 한 쪽 변경이 다른 쪽에 영향을 주지 않을 때 완전한 복사입니다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범위를 지정한 복사 방법 외에도 </a:t>
            </a:r>
            <a:r>
              <a:rPr lang="en-US" altLang="ko-KR" b="1" dirty="0"/>
              <a:t>copy()</a:t>
            </a:r>
            <a:r>
              <a:rPr lang="ko-KR" altLang="en-US" dirty="0"/>
              <a:t> 메서드를 사용하는 방법도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두 구문이 완전히 복사하는 방법이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E81E73-8BA5-4CC5-A6C7-C06E5954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485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99D1E6-785A-4A4A-BD58-DFF3EE05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64482"/>
            <a:ext cx="8017404" cy="1362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69A043-AE62-4C8D-AEAF-1612D139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104745"/>
            <a:ext cx="8017404" cy="1323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30686A-EE75-47C3-9DA8-61163B1F0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0" y="5562599"/>
            <a:ext cx="8017404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17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r>
              <a:rPr lang="ko-KR" altLang="en-US" dirty="0"/>
              <a:t>다음 메서드들은 </a:t>
            </a:r>
            <a:r>
              <a:rPr lang="ko-KR" altLang="en-US" dirty="0" err="1"/>
              <a:t>알아두면</a:t>
            </a:r>
            <a:r>
              <a:rPr lang="ko-KR" altLang="en-US" dirty="0"/>
              <a:t> 편리하게 쓰일 때가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관련 메서드에 의한 변경은 변수에 바로 반영되지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리스트 관련 메서드에 의한 변경은 변수에 바로 반영이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count(), index()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개수와 위치 조회</a:t>
            </a:r>
            <a:endParaRPr lang="ko-KR" altLang="en-US" sz="1200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2) append()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하나 추가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8B9359-2102-4BBA-973D-D6AB6632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657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658B82-EAB3-43BE-85BF-5473E1E7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4787"/>
            <a:ext cx="8039100" cy="16668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BC5385-BE17-44F4-9EE0-E1C52AB96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565527"/>
            <a:ext cx="8039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3) reverse(), sort()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순서 변경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insert()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지정한 위치에 요소 추가</a:t>
            </a:r>
            <a:endParaRPr lang="en-US" altLang="ko-KR" sz="1200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98BEDC-3BCD-4264-A94D-CEBE7108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21140" cy="2762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E21DA0-D2E6-42A7-A230-D184149C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33919"/>
            <a:ext cx="8021140" cy="26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1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5) remove(), pop(), clear()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삭제</a:t>
            </a:r>
            <a:endParaRPr lang="ko-KR" altLang="en-US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33867-96E8-4073-BE28-C17736FC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8017405" cy="41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98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 연습문제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508DFF-B2A8-4F1B-942F-D5EB307B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0" y="1113573"/>
            <a:ext cx="10907230" cy="5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49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1711F8-6C0C-4E6A-AD65-61477E479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141838" cy="3167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0C58AF-538C-4A18-A72D-3B951C9A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30" y="1842488"/>
            <a:ext cx="81418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67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1AF16-764C-4B5B-8DB2-B881922E1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554028" cy="307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5CD97-5CF6-42E5-B26A-66BE4C689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71" y="2258466"/>
            <a:ext cx="7554028" cy="3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9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FF4A4-8214-4A64-8EC9-E59C6F54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173961" cy="26663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AC1F8A-CDF3-4B29-8A6F-8F68CB35B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5" y="3308752"/>
            <a:ext cx="6430876" cy="27773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4F9AE2-78D1-4CC9-A553-2546CC92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97" y="2387600"/>
            <a:ext cx="6686008" cy="34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778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58147B-BCB7-4431-AAED-FACAFF1F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5" y="1111316"/>
            <a:ext cx="6375399" cy="2952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FA3714-C043-4158-A1BB-C3809E10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06" y="1095532"/>
            <a:ext cx="6456394" cy="2696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C668E6-9CC9-45B4-9E69-54BF06FA4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9" y="3791870"/>
            <a:ext cx="6722534" cy="2840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BAA152-B6B9-41A3-8099-35025FCBA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9" y="3876591"/>
            <a:ext cx="7145867" cy="24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51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산술 연산자</a:t>
            </a:r>
            <a:r>
              <a:rPr lang="en-US" altLang="ko-KR" sz="1400" b="1" dirty="0"/>
              <a:t>(Arithmetic Operators)</a:t>
            </a:r>
          </a:p>
          <a:p>
            <a:r>
              <a:rPr lang="ko-KR" altLang="en-US" b="1" dirty="0"/>
              <a:t>사칙연산</a:t>
            </a:r>
            <a:r>
              <a:rPr lang="en-US" altLang="ko-KR" b="1" dirty="0"/>
              <a:t>(+, -, *, /)</a:t>
            </a:r>
            <a:r>
              <a:rPr lang="ko-KR" altLang="en-US" dirty="0"/>
              <a:t> 은 일반적으로 알고 있는 연산 방법</a:t>
            </a:r>
            <a:r>
              <a:rPr lang="en-US" altLang="ko-KR" dirty="0"/>
              <a:t>(</a:t>
            </a:r>
            <a:r>
              <a:rPr lang="ko-KR" altLang="en-US" dirty="0"/>
              <a:t>더하기 빼기 등</a:t>
            </a:r>
            <a:r>
              <a:rPr lang="en-US" altLang="ko-KR" dirty="0"/>
              <a:t>)</a:t>
            </a:r>
            <a:r>
              <a:rPr lang="ko-KR" altLang="en-US" dirty="0"/>
              <a:t>과 같습니다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나머지</a:t>
            </a:r>
            <a:r>
              <a:rPr lang="en-US" altLang="ko-KR" dirty="0"/>
              <a:t>(%), </a:t>
            </a:r>
            <a:r>
              <a:rPr lang="ko-KR" altLang="en-US" b="1" dirty="0"/>
              <a:t>몫</a:t>
            </a:r>
            <a:r>
              <a:rPr lang="en-US" altLang="ko-KR" dirty="0"/>
              <a:t>(//), </a:t>
            </a:r>
            <a:r>
              <a:rPr lang="ko-KR" altLang="en-US" b="1" dirty="0"/>
              <a:t>제곱</a:t>
            </a:r>
            <a:r>
              <a:rPr lang="en-US" altLang="ko-KR" dirty="0"/>
              <a:t>(**)</a:t>
            </a:r>
            <a:r>
              <a:rPr lang="ko-KR" altLang="en-US" dirty="0"/>
              <a:t>에 대한 부분은 조금 낯설 것이니 관심을 두고 배워야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값을 더하거나 빼는 등의 처리를 하는 연산자를 </a:t>
            </a:r>
            <a:r>
              <a:rPr lang="ko-KR" altLang="en-US" b="1" dirty="0"/>
              <a:t>산술 연산자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정수</a:t>
            </a:r>
            <a:r>
              <a:rPr lang="ko-KR" altLang="en-US" dirty="0"/>
              <a:t>는 소수점이 없는 숫자이며</a:t>
            </a:r>
            <a:r>
              <a:rPr lang="en-US" altLang="ko-KR" dirty="0"/>
              <a:t>, </a:t>
            </a:r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정수를 갖습니다</a:t>
            </a:r>
            <a:r>
              <a:rPr lang="en-US" altLang="ko-KR" dirty="0"/>
              <a:t>. </a:t>
            </a:r>
            <a:r>
              <a:rPr lang="en-US" altLang="ko-KR" i="1" dirty="0"/>
              <a:t>ex) -10, 0, 15</a:t>
            </a:r>
            <a:endParaRPr lang="ko-KR" altLang="en-US" dirty="0"/>
          </a:p>
          <a:p>
            <a:r>
              <a:rPr lang="ko-KR" altLang="en-US" b="1" dirty="0"/>
              <a:t>실수</a:t>
            </a:r>
            <a:r>
              <a:rPr lang="ko-KR" altLang="en-US" dirty="0"/>
              <a:t>는 소수점이 있는 숫자 입니다</a:t>
            </a:r>
            <a:r>
              <a:rPr lang="en-US" altLang="ko-KR" dirty="0"/>
              <a:t>. </a:t>
            </a:r>
            <a:r>
              <a:rPr lang="en-US" altLang="ko-KR" i="1" dirty="0"/>
              <a:t>ex) 123.45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175BC-FA52-4049-9991-ECE2ACFC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6677025" cy="2943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8DF8EC-1646-416C-AA96-110C4CFB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42" y="3737175"/>
            <a:ext cx="61150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256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 </a:t>
            </a:r>
            <a:r>
              <a:rPr lang="ko-KR" altLang="en-US" b="1" dirty="0"/>
              <a:t>리스트와 정말 비슷한 </a:t>
            </a:r>
            <a:r>
              <a:rPr lang="ko-KR" altLang="en-US" b="1" dirty="0" err="1"/>
              <a:t>자료형</a:t>
            </a:r>
            <a:r>
              <a:rPr lang="ko-KR" altLang="en-US" dirty="0" err="1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대괄호</a:t>
            </a:r>
            <a:r>
              <a:rPr lang="en-US" altLang="ko-KR" dirty="0"/>
              <a:t>([ ])</a:t>
            </a:r>
            <a:r>
              <a:rPr lang="ko-KR" altLang="en-US" dirty="0"/>
              <a:t>가 아닌 </a:t>
            </a:r>
            <a:r>
              <a:rPr lang="ko-KR" altLang="en-US" b="1" dirty="0"/>
              <a:t>소괄호</a:t>
            </a:r>
            <a:r>
              <a:rPr lang="en-US" altLang="ko-KR" b="1" dirty="0"/>
              <a:t>(( ))</a:t>
            </a:r>
            <a:r>
              <a:rPr lang="ko-KR" altLang="en-US" dirty="0"/>
              <a:t>를 사용해서 표현합니다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한 번 만들면 </a:t>
            </a:r>
            <a:r>
              <a:rPr lang="ko-KR" altLang="en-US" b="1" dirty="0"/>
              <a:t>요소의 값을 바꿀 수 없음</a:t>
            </a:r>
            <a:r>
              <a:rPr lang="ko-KR" altLang="en-US" dirty="0"/>
              <a:t>이 리스트와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외는 리스트와 같은 특성을 가지므로 이해하기 쉬울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만들기</a:t>
            </a:r>
          </a:p>
          <a:p>
            <a:r>
              <a:rPr lang="ko-KR" altLang="en-US" dirty="0"/>
              <a:t>리스트는 대괄호</a:t>
            </a:r>
            <a:r>
              <a:rPr lang="en-US" altLang="ko-KR" dirty="0"/>
              <a:t>[[ ]]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 err="1"/>
              <a:t>튜플은</a:t>
            </a:r>
            <a:r>
              <a:rPr lang="ko-KR" altLang="en-US" dirty="0"/>
              <a:t> 소괄호</a:t>
            </a:r>
            <a:r>
              <a:rPr lang="en-US" altLang="ko-KR" dirty="0"/>
              <a:t>(( ))</a:t>
            </a:r>
            <a:r>
              <a:rPr lang="ko-KR" altLang="en-US" dirty="0"/>
              <a:t>인 사실만 기억하면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 </a:t>
            </a:r>
            <a:r>
              <a:rPr lang="ko-KR" altLang="en-US" b="1" dirty="0"/>
              <a:t>괄호를 생략할 수 있다</a:t>
            </a:r>
            <a:r>
              <a:rPr lang="ko-KR" altLang="en-US" dirty="0"/>
              <a:t>는 점은 리스트와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리스트에서는 대괄호를 생략할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소괄호와 대괄호 둘 다 생략할 수 있다면 무엇이 생략되었나 알 수 없을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빈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만들기</a:t>
            </a:r>
            <a:endParaRPr lang="ko-KR" altLang="en-US" sz="1200" dirty="0"/>
          </a:p>
          <a:p>
            <a:r>
              <a:rPr lang="ko-KR" altLang="en-US" dirty="0"/>
              <a:t>다음은 빈 </a:t>
            </a:r>
            <a:r>
              <a:rPr lang="ko-KR" altLang="en-US" dirty="0" err="1"/>
              <a:t>튜플을</a:t>
            </a:r>
            <a:r>
              <a:rPr lang="ko-KR" altLang="en-US" dirty="0"/>
              <a:t> 만드는 두 가지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3FCA33-0014-4591-9095-2E7F71DD5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85854"/>
            <a:ext cx="8017403" cy="2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36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요소가 하나인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만들기</a:t>
            </a:r>
            <a:endParaRPr lang="ko-KR" altLang="en-US" sz="1200" dirty="0"/>
          </a:p>
          <a:p>
            <a:r>
              <a:rPr lang="ko-KR" altLang="en-US" dirty="0"/>
              <a:t>요소가 하나인 </a:t>
            </a:r>
            <a:r>
              <a:rPr lang="ko-KR" altLang="en-US" dirty="0" err="1"/>
              <a:t>튜플을</a:t>
            </a:r>
            <a:r>
              <a:rPr lang="ko-KR" altLang="en-US" dirty="0"/>
              <a:t> 만들 때는 조심해야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요소가 하나인 </a:t>
            </a:r>
            <a:r>
              <a:rPr lang="ko-KR" altLang="en-US" dirty="0" err="1"/>
              <a:t>튜플을</a:t>
            </a:r>
            <a:r>
              <a:rPr lang="ko-KR" altLang="en-US" dirty="0"/>
              <a:t> 만드는 구문이 아닌 정수형 변수를 선언한 구문입니다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F845B-1BD1-4428-8E9F-1135145C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942756"/>
            <a:ext cx="8017403" cy="2461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BE2E8B-858D-47E9-9CCC-35EE5DC1E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74804"/>
            <a:ext cx="8017403" cy="28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64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다양한 형태의 </a:t>
            </a:r>
            <a:r>
              <a:rPr lang="ko-KR" altLang="en-US" sz="1200" b="1" dirty="0" err="1"/>
              <a:t>튜플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BE2E8B-858D-47E9-9CCC-35EE5DC1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3" cy="31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36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/>
              <a:t>리스트 </a:t>
            </a:r>
            <a:r>
              <a:rPr lang="en-US" altLang="ko-KR" sz="1200" b="1" dirty="0"/>
              <a:t>vs. </a:t>
            </a:r>
            <a:r>
              <a:rPr lang="ko-KR" altLang="en-US" sz="1200" b="1" dirty="0" err="1"/>
              <a:t>튜플</a:t>
            </a:r>
            <a:endParaRPr lang="ko-KR" altLang="en-US" sz="1200" b="1" dirty="0"/>
          </a:p>
          <a:p>
            <a:r>
              <a:rPr lang="ko-KR" altLang="en-US" dirty="0"/>
              <a:t>리스트와 </a:t>
            </a:r>
            <a:r>
              <a:rPr lang="ko-KR" altLang="en-US" dirty="0" err="1"/>
              <a:t>튜플의</a:t>
            </a:r>
            <a:r>
              <a:rPr lang="ko-KR" altLang="en-US" dirty="0"/>
              <a:t> 차이는 사용하는 괄호가 다르며</a:t>
            </a:r>
            <a:r>
              <a:rPr lang="en-US" altLang="ko-KR" dirty="0"/>
              <a:t>, </a:t>
            </a:r>
            <a:r>
              <a:rPr lang="ko-KR" altLang="en-US" dirty="0" err="1"/>
              <a:t>튜플은</a:t>
            </a:r>
            <a:r>
              <a:rPr lang="ko-KR" altLang="en-US" dirty="0"/>
              <a:t> 요소를 변경할 수 없다고 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튜플이</a:t>
            </a:r>
            <a:r>
              <a:rPr lang="ko-KR" altLang="en-US" dirty="0"/>
              <a:t> 요소를 변경할 수 없다는 것을 확인해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다음과 같이 리스트를 만들고 요소 하나를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같이 </a:t>
            </a:r>
            <a:r>
              <a:rPr lang="ko-KR" altLang="en-US" dirty="0" err="1"/>
              <a:t>튜플을</a:t>
            </a:r>
            <a:r>
              <a:rPr lang="ko-KR" altLang="en-US" dirty="0"/>
              <a:t> 만들고 요소 하나를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리스트와는 달리 요소를 변경할 수 없다는 오류가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F2F2E-2727-4159-BBF4-8CA62ABE1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388291"/>
            <a:ext cx="8017405" cy="1113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0231ED-4241-4B3F-9C2D-2FFC9BC66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236666"/>
            <a:ext cx="8017405" cy="16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93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b="1" dirty="0"/>
              <a:t>괄호를 생략</a:t>
            </a:r>
            <a:r>
              <a:rPr lang="ko-KR" altLang="en-US" dirty="0"/>
              <a:t>할 수 있는 </a:t>
            </a:r>
            <a:r>
              <a:rPr lang="ko-KR" altLang="en-US" dirty="0" err="1"/>
              <a:t>튜플의</a:t>
            </a:r>
            <a:r>
              <a:rPr lang="ko-KR" altLang="en-US" dirty="0"/>
              <a:t> 특징을 이용하면 편리한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여러 변수에 동시에 값을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DB684F-896C-4CD1-B4B4-FD6EE3F2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70577"/>
            <a:ext cx="8017404" cy="105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1D8B5-DF00-47D4-B75E-3C2F9433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33921"/>
            <a:ext cx="8017405" cy="21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318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b="1" dirty="0"/>
              <a:t>괄호를 생략</a:t>
            </a:r>
            <a:r>
              <a:rPr lang="ko-KR" altLang="en-US" dirty="0"/>
              <a:t>할 수 있는 </a:t>
            </a:r>
            <a:r>
              <a:rPr lang="ko-KR" altLang="en-US" dirty="0" err="1"/>
              <a:t>튜플의</a:t>
            </a:r>
            <a:r>
              <a:rPr lang="ko-KR" altLang="en-US" dirty="0"/>
              <a:t> 특징을 이용하면 편리한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여러 변수에 동시에 값을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DB684F-896C-4CD1-B4B4-FD6EE3F2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70577"/>
            <a:ext cx="8017404" cy="105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1D8B5-DF00-47D4-B75E-3C2F9433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33921"/>
            <a:ext cx="8017405" cy="21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06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dirty="0"/>
              <a:t>두 변수의 값을 교환할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</a:t>
            </a:r>
            <a:r>
              <a:rPr lang="ko-KR" altLang="en-US" dirty="0" err="1"/>
              <a:t>리턴값을</a:t>
            </a:r>
            <a:r>
              <a:rPr lang="ko-KR" altLang="en-US" dirty="0"/>
              <a:t> 두 변수에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79E80-789B-4ACB-8489-0E1DA744C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570020"/>
            <a:ext cx="8017404" cy="1013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1144F9-2FAE-450E-AA2D-1EEE2B4C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198987"/>
            <a:ext cx="8017405" cy="8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39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인덱싱과 </a:t>
            </a:r>
            <a:r>
              <a:rPr lang="ko-KR" altLang="en-US" dirty="0" err="1"/>
              <a:t>슬라이싱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인덱싱과 </a:t>
            </a:r>
            <a:r>
              <a:rPr lang="ko-KR" altLang="en-US" sz="1300" b="1" dirty="0" err="1"/>
              <a:t>슬라이싱</a:t>
            </a:r>
            <a:endParaRPr lang="ko-KR" altLang="en-US" sz="1300" b="1" dirty="0"/>
          </a:p>
          <a:p>
            <a:r>
              <a:rPr lang="ko-KR" altLang="en-US" dirty="0"/>
              <a:t>앞에서 다룬 리스트와 방법과 결과가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인덱싱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슬라이싱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7CBA5C-35EE-47CC-830B-FA45824F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198013"/>
            <a:ext cx="8017404" cy="8735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ADDED-DB82-4437-8792-0B463FB16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28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056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연산</a:t>
            </a:r>
          </a:p>
          <a:p>
            <a:r>
              <a:rPr lang="ko-KR" altLang="en-US" dirty="0"/>
              <a:t>연산 방법과 결과가 앞에서 다룬 리스트와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F47614-61C1-4468-AC2F-CC761860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36837"/>
            <a:ext cx="8017404" cy="30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2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61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0B899-D34B-4194-ADD7-B47DD3DF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1670590" cy="40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71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</a:p>
          <a:p>
            <a:r>
              <a:rPr lang="ko-KR" altLang="en-US" b="1" dirty="0"/>
              <a:t>집합 연산</a:t>
            </a:r>
            <a:r>
              <a:rPr lang="en-US" altLang="ko-KR" dirty="0"/>
              <a:t>(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대칭 </a:t>
            </a:r>
            <a:r>
              <a:rPr lang="ko-KR" altLang="en-US" dirty="0" err="1"/>
              <a:t>차집합</a:t>
            </a:r>
            <a:r>
              <a:rPr lang="en-US" altLang="ko-KR" dirty="0"/>
              <a:t>)</a:t>
            </a:r>
            <a:r>
              <a:rPr lang="ko-KR" altLang="en-US" dirty="0"/>
              <a:t>을 위한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중복을 허용하지 않아 중복된 원소는 하나만 제외하고 모두 무시됩니다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원소의 </a:t>
            </a:r>
            <a:r>
              <a:rPr lang="ko-KR" altLang="en-US" b="1" dirty="0"/>
              <a:t>순서가 의미가 없으므로 인덱싱과 </a:t>
            </a:r>
            <a:r>
              <a:rPr lang="ko-KR" altLang="en-US" b="1" dirty="0" err="1"/>
              <a:t>슬라이싱으로</a:t>
            </a:r>
            <a:r>
              <a:rPr lang="ko-KR" altLang="en-US" b="1" dirty="0"/>
              <a:t> 값을 얻을 수 없습니다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0" indent="0">
              <a:buNone/>
            </a:pPr>
            <a:r>
              <a:rPr lang="ko-KR" altLang="en-US" sz="1300" b="1" dirty="0"/>
              <a:t>집합 만들기</a:t>
            </a: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정수를 갖는 집합</a:t>
            </a: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문자열을 갖는 집합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D510E-4F03-414D-8C2F-370B4335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996900"/>
            <a:ext cx="8017404" cy="1387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5FCD51-D02E-4DF0-B31C-EC0E9E706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461496"/>
            <a:ext cx="8017404" cy="1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4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자료형을 갖는 집합</a:t>
            </a: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A001E-BF73-4768-B9E0-52E2A83FC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32218"/>
            <a:ext cx="8017404" cy="18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7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집합으로 자료형 변환</a:t>
            </a:r>
          </a:p>
          <a:p>
            <a:r>
              <a:rPr lang="en-US" altLang="ko-KR" b="1" dirty="0"/>
              <a:t>set()</a:t>
            </a:r>
            <a:r>
              <a:rPr lang="ko-KR" altLang="en-US" dirty="0"/>
              <a:t> 함수를 사용해 다른 자료형을 집합으로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집합은 요소의 순서가 없으니 변환 후 요소 순서가 어떻게 될 지 알 수 없습니다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→ 집합</a:t>
            </a:r>
            <a:endParaRPr lang="ko-KR" altLang="en-US" sz="1200" dirty="0"/>
          </a:p>
          <a:p>
            <a:r>
              <a:rPr lang="en-US" altLang="ko-KR" dirty="0"/>
              <a:t>list(), tuple() </a:t>
            </a:r>
            <a:r>
              <a:rPr lang="ko-KR" altLang="en-US" dirty="0"/>
              <a:t>함수로 문자열을 리스트나 </a:t>
            </a:r>
            <a:r>
              <a:rPr lang="ko-KR" altLang="en-US" dirty="0" err="1"/>
              <a:t>튜플로</a:t>
            </a:r>
            <a:r>
              <a:rPr lang="ko-KR" altLang="en-US" dirty="0"/>
              <a:t> 변환할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set() </a:t>
            </a:r>
            <a:r>
              <a:rPr lang="ko-KR" altLang="en-US" dirty="0"/>
              <a:t>함수로 개별 문자를 요소로 갖는 집합을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요소를 갖지 않는 집합의 특징에 따라 </a:t>
            </a:r>
            <a:r>
              <a:rPr lang="ko-KR" altLang="en-US" b="1" dirty="0"/>
              <a:t>중복된 문자는 제거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range() → </a:t>
            </a:r>
            <a:r>
              <a:rPr lang="ko-KR" altLang="en-US" sz="1200" b="1" dirty="0"/>
              <a:t>집합</a:t>
            </a:r>
            <a:endParaRPr lang="ko-KR" altLang="en-US" sz="1200" dirty="0"/>
          </a:p>
          <a:p>
            <a:r>
              <a:rPr lang="en-US" altLang="ko-KR" dirty="0"/>
              <a:t>range() </a:t>
            </a:r>
            <a:r>
              <a:rPr lang="ko-KR" altLang="en-US" dirty="0"/>
              <a:t>함수로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집합등</a:t>
            </a:r>
            <a:r>
              <a:rPr lang="ko-KR" altLang="en-US" dirty="0"/>
              <a:t> 다양한 자료형을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D719A1-A35D-458C-A4F0-FDE82795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77067"/>
            <a:ext cx="8017405" cy="1283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C9217-1B79-40B0-958F-46ADA528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766733"/>
            <a:ext cx="8017405" cy="12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38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집합으로 자료형 변환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리스트 → 집합</a:t>
            </a:r>
          </a:p>
          <a:p>
            <a:r>
              <a:rPr lang="ko-KR" altLang="en-US" dirty="0"/>
              <a:t>리스트가 집합으로 변환되면 중복된 요소는 제거됩니다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 err="1"/>
              <a:t>튜풀</a:t>
            </a:r>
            <a:r>
              <a:rPr lang="ko-KR" altLang="en-US" sz="1200" b="1" dirty="0"/>
              <a:t> → 집합</a:t>
            </a:r>
          </a:p>
          <a:p>
            <a:r>
              <a:rPr lang="ko-KR" altLang="en-US" dirty="0"/>
              <a:t>역시 중복된 요소는 제거됩니다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FE05D-BFB3-4B58-AB67-7BECCB14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767569"/>
            <a:ext cx="8017404" cy="1652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A70F3E-FFAD-4EB8-9A32-A9B03C787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33684"/>
            <a:ext cx="8017404" cy="16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9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 정보 확인</a:t>
            </a:r>
          </a:p>
          <a:p>
            <a:r>
              <a:rPr lang="en-US" altLang="ko-KR" b="1" dirty="0" err="1"/>
              <a:t>len</a:t>
            </a:r>
            <a:r>
              <a:rPr lang="en-US" altLang="ko-KR" b="1" dirty="0"/>
              <a:t>()</a:t>
            </a:r>
            <a:r>
              <a:rPr lang="ko-KR" altLang="en-US" dirty="0"/>
              <a:t> 함수로 집합에 포함된 원소 개수를 확인합니다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in</a:t>
            </a:r>
            <a:r>
              <a:rPr lang="ko-KR" altLang="en-US" dirty="0"/>
              <a:t> 연산자로 집합에 요소가 속해 있는지 확인합니다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>
              <a:buAutoNum type="arabicParenR"/>
            </a:pPr>
            <a:r>
              <a:rPr lang="ko-KR" altLang="en-US" sz="1200" b="1" dirty="0"/>
              <a:t>원소 개수 확인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원소 포함 여부 확인</a:t>
            </a:r>
            <a:endParaRPr lang="ko-KR" altLang="en-US" sz="12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EF65EF-158C-49EA-BB7E-0DE679200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578460"/>
            <a:ext cx="8017404" cy="1316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03952C-02ED-48C4-858A-507FD1FD3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95593"/>
            <a:ext cx="7949671" cy="13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11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250" b="1" dirty="0"/>
              <a:t>집합 활용 </a:t>
            </a:r>
            <a:r>
              <a:rPr lang="en-US" altLang="ko-KR" sz="1250" b="1" dirty="0"/>
              <a:t>#1</a:t>
            </a:r>
          </a:p>
          <a:p>
            <a:r>
              <a:rPr lang="en-US" altLang="ko-KR" b="1" dirty="0"/>
              <a:t>list()</a:t>
            </a:r>
            <a:r>
              <a:rPr lang="ko-KR" altLang="en-US" dirty="0"/>
              <a:t> 함수를 사용해 </a:t>
            </a:r>
            <a:r>
              <a:rPr lang="ko-KR" altLang="en-US" dirty="0" err="1"/>
              <a:t>튜플이나</a:t>
            </a:r>
            <a:r>
              <a:rPr lang="ko-KR" altLang="en-US" dirty="0"/>
              <a:t> 집합을 리스트로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tuple()</a:t>
            </a:r>
            <a:r>
              <a:rPr lang="ko-KR" altLang="en-US" dirty="0"/>
              <a:t> 함수를 사용해 리스트나 집합을 </a:t>
            </a:r>
            <a:r>
              <a:rPr lang="ko-KR" altLang="en-US" dirty="0" err="1"/>
              <a:t>튜플로</a:t>
            </a:r>
            <a:r>
              <a:rPr lang="ko-KR" altLang="en-US" dirty="0"/>
              <a:t>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set()</a:t>
            </a:r>
            <a:r>
              <a:rPr lang="ko-KR" altLang="en-US" dirty="0"/>
              <a:t> 함수를 사용해 리스트나 </a:t>
            </a:r>
            <a:r>
              <a:rPr lang="ko-KR" altLang="en-US" dirty="0" err="1"/>
              <a:t>튜플을</a:t>
            </a:r>
            <a:r>
              <a:rPr lang="ko-KR" altLang="en-US" dirty="0"/>
              <a:t> 집합으로 변환할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함수들 기능에 의해 집합 기능을 멋지게 활용할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중복 요소 제거</a:t>
            </a:r>
            <a:endParaRPr lang="ko-KR" altLang="en-US" sz="1200" dirty="0"/>
          </a:p>
          <a:p>
            <a:r>
              <a:rPr lang="ko-KR" altLang="en-US" dirty="0"/>
              <a:t>집합은 중복된 요소를 갖지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특징에 활용해 리스트에서 중복된 요소를 제거할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AA1B06-C552-4DD4-9353-74CC61A80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429000"/>
            <a:ext cx="8017405" cy="21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31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중복 요소 제거</a:t>
            </a:r>
            <a:endParaRPr lang="ko-KR" altLang="en-US" sz="1200" dirty="0"/>
          </a:p>
          <a:p>
            <a:r>
              <a:rPr lang="ko-KR" altLang="en-US" dirty="0"/>
              <a:t>위 기능은 당연히 </a:t>
            </a:r>
            <a:r>
              <a:rPr lang="ko-KR" altLang="en-US" dirty="0" err="1"/>
              <a:t>튜플에</a:t>
            </a:r>
            <a:r>
              <a:rPr lang="ko-KR" altLang="en-US" dirty="0"/>
              <a:t> 대해서도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구문에서는 </a:t>
            </a:r>
            <a:r>
              <a:rPr lang="en-US" altLang="ko-KR" dirty="0"/>
              <a:t>set() </a:t>
            </a:r>
            <a:r>
              <a:rPr lang="ko-KR" altLang="en-US" dirty="0"/>
              <a:t>함수와 </a:t>
            </a:r>
            <a:r>
              <a:rPr lang="en-US" altLang="ko-KR" dirty="0"/>
              <a:t>tuple() </a:t>
            </a:r>
            <a:r>
              <a:rPr lang="ko-KR" altLang="en-US" dirty="0"/>
              <a:t>함수를 중복해서 사용했습니다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DF8CF4-3497-4D58-93BD-51E7BD8A3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0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40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 연산</a:t>
            </a:r>
          </a:p>
          <a:p>
            <a:r>
              <a:rPr lang="ko-KR" altLang="en-US" dirty="0"/>
              <a:t>일반적인 집합 연산 개념이 집합 자료형에 그대로 사용이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250" b="1" dirty="0"/>
              <a:t>교집합</a:t>
            </a:r>
            <a:r>
              <a:rPr lang="en-US" altLang="ko-KR" sz="1250" b="1" dirty="0"/>
              <a:t>, </a:t>
            </a:r>
            <a:r>
              <a:rPr lang="ko-KR" altLang="en-US" sz="1250" b="1" dirty="0"/>
              <a:t>합집합</a:t>
            </a:r>
            <a:r>
              <a:rPr lang="en-US" altLang="ko-KR" sz="1250" b="1" dirty="0"/>
              <a:t>, </a:t>
            </a:r>
            <a:r>
              <a:rPr lang="ko-KR" altLang="en-US" sz="1250" b="1" dirty="0" err="1"/>
              <a:t>차집합</a:t>
            </a:r>
            <a:endParaRPr lang="ko-KR" altLang="en-US" sz="1250" b="1" dirty="0"/>
          </a:p>
          <a:p>
            <a:r>
              <a:rPr lang="ko-KR" altLang="en-US" dirty="0"/>
              <a:t>집합 자료형을 사용하는 목적이 이것일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합집합</a:t>
            </a:r>
            <a:endParaRPr lang="ko-KR" altLang="en-US" sz="1200" dirty="0"/>
          </a:p>
          <a:p>
            <a:r>
              <a:rPr lang="ko-KR" altLang="en-US" dirty="0"/>
              <a:t>합집합은 </a:t>
            </a:r>
            <a:r>
              <a:rPr lang="en-US" altLang="ko-KR" b="1" dirty="0"/>
              <a:t>|</a:t>
            </a:r>
            <a:r>
              <a:rPr lang="ko-KR" altLang="en-US" dirty="0"/>
              <a:t> 또는 </a:t>
            </a:r>
            <a:r>
              <a:rPr lang="en-US" altLang="ko-KR" b="1" dirty="0"/>
              <a:t>union()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8FB28E-E2F5-4D0E-BCBC-564F2F4B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327441"/>
            <a:ext cx="8017405" cy="32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04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교집합</a:t>
            </a:r>
            <a:endParaRPr lang="ko-KR" altLang="en-US" sz="1200" dirty="0"/>
          </a:p>
          <a:p>
            <a:r>
              <a:rPr lang="ko-KR" altLang="en-US" dirty="0"/>
              <a:t>교집합은 </a:t>
            </a:r>
            <a:r>
              <a:rPr lang="en-US" altLang="ko-KR" b="1" dirty="0"/>
              <a:t>&amp;</a:t>
            </a:r>
            <a:r>
              <a:rPr lang="ko-KR" altLang="en-US" dirty="0"/>
              <a:t> 또는 </a:t>
            </a:r>
            <a:r>
              <a:rPr lang="en-US" altLang="ko-KR" b="1" dirty="0"/>
              <a:t>intersection()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차집합</a:t>
            </a:r>
            <a:endParaRPr lang="ko-KR" altLang="en-US" sz="1200" dirty="0"/>
          </a:p>
          <a:p>
            <a:r>
              <a:rPr lang="ko-KR" altLang="en-US" dirty="0"/>
              <a:t>차집합은 </a:t>
            </a:r>
            <a:r>
              <a:rPr lang="en-US" altLang="ko-KR" b="1" dirty="0"/>
              <a:t>-</a:t>
            </a:r>
            <a:r>
              <a:rPr lang="ko-KR" altLang="en-US" dirty="0"/>
              <a:t> 또는 </a:t>
            </a:r>
            <a:r>
              <a:rPr lang="en-US" altLang="ko-KR" b="1" dirty="0"/>
              <a:t>difference()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0F0966-AEF8-4701-B3D8-679DAB3D0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3" cy="21995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D4AF26-6558-4799-B69E-27C2ACB74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72565"/>
            <a:ext cx="8017403" cy="25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921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b="1" dirty="0"/>
              <a:t>4) </a:t>
            </a:r>
            <a:r>
              <a:rPr lang="ko-KR" altLang="en-US" b="1" dirty="0"/>
              <a:t>대칭 </a:t>
            </a:r>
            <a:r>
              <a:rPr lang="ko-KR" altLang="en-US" b="1" dirty="0" err="1"/>
              <a:t>차집합</a:t>
            </a:r>
            <a:endParaRPr lang="ko-KR" altLang="en-US" dirty="0"/>
          </a:p>
          <a:p>
            <a:r>
              <a:rPr lang="ko-KR" altLang="en-US" dirty="0"/>
              <a:t>대칭 차집합은 </a:t>
            </a:r>
            <a:r>
              <a:rPr lang="en-US" altLang="ko-KR" b="1" dirty="0"/>
              <a:t>^</a:t>
            </a:r>
            <a:r>
              <a:rPr lang="ko-KR" altLang="en-US" dirty="0"/>
              <a:t> 또는 </a:t>
            </a:r>
            <a:r>
              <a:rPr lang="en-US" altLang="ko-KR" b="1" dirty="0" err="1"/>
              <a:t>symmetric_difference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4A3B0-933F-445B-BDF3-6DFE6EAE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320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03761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2717</TotalTime>
  <Words>6917</Words>
  <Application>Microsoft Office PowerPoint</Application>
  <PresentationFormat>와이드스크린</PresentationFormat>
  <Paragraphs>2262</Paragraphs>
  <Slides>177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177</vt:i4>
      </vt:variant>
    </vt:vector>
  </HeadingPairs>
  <TitlesOfParts>
    <vt:vector size="180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윤명식</cp:lastModifiedBy>
  <cp:revision>768</cp:revision>
  <dcterms:created xsi:type="dcterms:W3CDTF">2021-12-16T06:55:27Z</dcterms:created>
  <dcterms:modified xsi:type="dcterms:W3CDTF">2024-02-27T08:52:08Z</dcterms:modified>
</cp:coreProperties>
</file>